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256" r:id="rId5"/>
    <p:sldId id="268" r:id="rId6"/>
    <p:sldId id="265" r:id="rId7"/>
    <p:sldId id="258" r:id="rId8"/>
    <p:sldId id="266" r:id="rId9"/>
    <p:sldId id="277" r:id="rId10"/>
    <p:sldId id="269" r:id="rId11"/>
    <p:sldId id="270" r:id="rId12"/>
    <p:sldId id="271" r:id="rId13"/>
    <p:sldId id="272" r:id="rId14"/>
    <p:sldId id="275" r:id="rId15"/>
    <p:sldId id="276" r:id="rId16"/>
    <p:sldId id="26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zabeth Kessler" initials="EK" lastIdx="10" clrIdx="0">
    <p:extLst>
      <p:ext uri="{19B8F6BF-5375-455C-9EA6-DF929625EA0E}">
        <p15:presenceInfo xmlns:p15="http://schemas.microsoft.com/office/powerpoint/2012/main" userId="S::ekessler@health.nv.gov::cea1a5dc-7f33-422e-bc0a-dc98b9da368a" providerId="AD"/>
      </p:ext>
    </p:extLst>
  </p:cmAuthor>
  <p:cmAuthor id="2" name="Susan McElhany" initials="SM" lastIdx="5" clrIdx="1">
    <p:extLst>
      <p:ext uri="{19B8F6BF-5375-455C-9EA6-DF929625EA0E}">
        <p15:presenceInfo xmlns:p15="http://schemas.microsoft.com/office/powerpoint/2012/main" userId="S::smcelhany@health.nv.gov::ec03f124-51b4-4b6c-8af6-5a411fbf82f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647D"/>
    <a:srgbClr val="000000"/>
    <a:srgbClr val="2D4E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12" autoAdjust="0"/>
  </p:normalViewPr>
  <p:slideViewPr>
    <p:cSldViewPr snapToGrid="0">
      <p:cViewPr varScale="1">
        <p:scale>
          <a:sx n="104" d="100"/>
          <a:sy n="104" d="100"/>
        </p:scale>
        <p:origin x="996" y="144"/>
      </p:cViewPr>
      <p:guideLst/>
    </p:cSldViewPr>
  </p:slideViewPr>
  <p:notesTextViewPr>
    <p:cViewPr>
      <p:scale>
        <a:sx n="153" d="100"/>
        <a:sy n="153"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rease Hale" userId="7b043e6a-4491-4ffa-8358-ee62c3d9c7a9" providerId="ADAL" clId="{CEB5BDED-8E2C-4875-BBBD-111CEDF7C36C}"/>
    <pc:docChg chg="modSld">
      <pc:chgData name="Katrease Hale" userId="7b043e6a-4491-4ffa-8358-ee62c3d9c7a9" providerId="ADAL" clId="{CEB5BDED-8E2C-4875-BBBD-111CEDF7C36C}" dt="2022-07-08T19:58:45.979" v="17" actId="1076"/>
      <pc:docMkLst>
        <pc:docMk/>
      </pc:docMkLst>
      <pc:sldChg chg="modSp mod">
        <pc:chgData name="Katrease Hale" userId="7b043e6a-4491-4ffa-8358-ee62c3d9c7a9" providerId="ADAL" clId="{CEB5BDED-8E2C-4875-BBBD-111CEDF7C36C}" dt="2022-07-08T19:58:45.979" v="17" actId="1076"/>
        <pc:sldMkLst>
          <pc:docMk/>
          <pc:sldMk cId="2140034504" sldId="265"/>
        </pc:sldMkLst>
        <pc:picChg chg="mod">
          <ac:chgData name="Katrease Hale" userId="7b043e6a-4491-4ffa-8358-ee62c3d9c7a9" providerId="ADAL" clId="{CEB5BDED-8E2C-4875-BBBD-111CEDF7C36C}" dt="2022-07-08T19:58:45.979" v="17" actId="1076"/>
          <ac:picMkLst>
            <pc:docMk/>
            <pc:sldMk cId="2140034504" sldId="265"/>
            <ac:picMk id="6" creationId="{28457564-A5BD-48C8-AFBD-52E62423BD5C}"/>
          </ac:picMkLst>
        </pc:picChg>
      </pc:sldChg>
      <pc:sldChg chg="modSp mod">
        <pc:chgData name="Katrease Hale" userId="7b043e6a-4491-4ffa-8358-ee62c3d9c7a9" providerId="ADAL" clId="{CEB5BDED-8E2C-4875-BBBD-111CEDF7C36C}" dt="2022-07-08T19:58:23.054" v="16" actId="962"/>
        <pc:sldMkLst>
          <pc:docMk/>
          <pc:sldMk cId="3870584243" sldId="267"/>
        </pc:sldMkLst>
        <pc:spChg chg="mod">
          <ac:chgData name="Katrease Hale" userId="7b043e6a-4491-4ffa-8358-ee62c3d9c7a9" providerId="ADAL" clId="{CEB5BDED-8E2C-4875-BBBD-111CEDF7C36C}" dt="2022-07-08T19:58:15.424" v="15" actId="1035"/>
          <ac:spMkLst>
            <pc:docMk/>
            <pc:sldMk cId="3870584243" sldId="267"/>
            <ac:spMk id="2" creationId="{04E5F99E-1403-43E3-9E4F-EF9DC7154EFD}"/>
          </ac:spMkLst>
        </pc:spChg>
        <pc:picChg chg="mod">
          <ac:chgData name="Katrease Hale" userId="7b043e6a-4491-4ffa-8358-ee62c3d9c7a9" providerId="ADAL" clId="{CEB5BDED-8E2C-4875-BBBD-111CEDF7C36C}" dt="2022-07-08T19:58:23.054" v="16" actId="962"/>
          <ac:picMkLst>
            <pc:docMk/>
            <pc:sldMk cId="3870584243" sldId="267"/>
            <ac:picMk id="7" creationId="{0A8F386B-6B58-421F-BF93-D5AD0C5FC7E4}"/>
          </ac:picMkLst>
        </pc:picChg>
      </pc:sldChg>
      <pc:sldChg chg="modSp mod">
        <pc:chgData name="Katrease Hale" userId="7b043e6a-4491-4ffa-8358-ee62c3d9c7a9" providerId="ADAL" clId="{CEB5BDED-8E2C-4875-BBBD-111CEDF7C36C}" dt="2022-07-08T19:57:53.495" v="7"/>
        <pc:sldMkLst>
          <pc:docMk/>
          <pc:sldMk cId="3027780008" sldId="271"/>
        </pc:sldMkLst>
        <pc:spChg chg="ord">
          <ac:chgData name="Katrease Hale" userId="7b043e6a-4491-4ffa-8358-ee62c3d9c7a9" providerId="ADAL" clId="{CEB5BDED-8E2C-4875-BBBD-111CEDF7C36C}" dt="2022-07-08T19:57:50.201" v="3"/>
          <ac:spMkLst>
            <pc:docMk/>
            <pc:sldMk cId="3027780008" sldId="271"/>
            <ac:spMk id="11" creationId="{8E20FA99-AAAC-4AF3-9FAE-707420324F1C}"/>
          </ac:spMkLst>
        </pc:spChg>
        <pc:spChg chg="ord">
          <ac:chgData name="Katrease Hale" userId="7b043e6a-4491-4ffa-8358-ee62c3d9c7a9" providerId="ADAL" clId="{CEB5BDED-8E2C-4875-BBBD-111CEDF7C36C}" dt="2022-07-08T19:57:53.495" v="7"/>
          <ac:spMkLst>
            <pc:docMk/>
            <pc:sldMk cId="3027780008" sldId="271"/>
            <ac:spMk id="13" creationId="{9573BE85-6043-4C3A-A7DD-483A0A5FB740}"/>
          </ac:spMkLst>
        </pc:spChg>
      </pc:sldChg>
    </pc:docChg>
  </pc:docChgLst>
  <pc:docChgLst>
    <pc:chgData name="Dawn Cribb" userId="e5f179eb-f0be-4a4a-88b9-7b5a05a9816c" providerId="ADAL" clId="{FADA3D98-5B65-491F-B31D-FE8AC9448B66}"/>
    <pc:docChg chg="undo custSel modSld">
      <pc:chgData name="Dawn Cribb" userId="e5f179eb-f0be-4a4a-88b9-7b5a05a9816c" providerId="ADAL" clId="{FADA3D98-5B65-491F-B31D-FE8AC9448B66}" dt="2022-07-08T19:15:53.609" v="41" actId="14100"/>
      <pc:docMkLst>
        <pc:docMk/>
      </pc:docMkLst>
      <pc:sldChg chg="modSp mod">
        <pc:chgData name="Dawn Cribb" userId="e5f179eb-f0be-4a4a-88b9-7b5a05a9816c" providerId="ADAL" clId="{FADA3D98-5B65-491F-B31D-FE8AC9448B66}" dt="2022-07-08T19:10:24.424" v="24" actId="14100"/>
        <pc:sldMkLst>
          <pc:docMk/>
          <pc:sldMk cId="203271234" sldId="258"/>
        </pc:sldMkLst>
        <pc:spChg chg="mod">
          <ac:chgData name="Dawn Cribb" userId="e5f179eb-f0be-4a4a-88b9-7b5a05a9816c" providerId="ADAL" clId="{FADA3D98-5B65-491F-B31D-FE8AC9448B66}" dt="2022-07-08T19:10:24.424" v="24" actId="14100"/>
          <ac:spMkLst>
            <pc:docMk/>
            <pc:sldMk cId="203271234" sldId="258"/>
            <ac:spMk id="3" creationId="{3C125513-64F8-4411-8B4A-E4CAD08F626D}"/>
          </ac:spMkLst>
        </pc:spChg>
      </pc:sldChg>
      <pc:sldChg chg="modSp mod">
        <pc:chgData name="Dawn Cribb" userId="e5f179eb-f0be-4a4a-88b9-7b5a05a9816c" providerId="ADAL" clId="{FADA3D98-5B65-491F-B31D-FE8AC9448B66}" dt="2022-07-08T19:09:24.711" v="2" actId="14100"/>
        <pc:sldMkLst>
          <pc:docMk/>
          <pc:sldMk cId="2140034504" sldId="265"/>
        </pc:sldMkLst>
        <pc:spChg chg="mod">
          <ac:chgData name="Dawn Cribb" userId="e5f179eb-f0be-4a4a-88b9-7b5a05a9816c" providerId="ADAL" clId="{FADA3D98-5B65-491F-B31D-FE8AC9448B66}" dt="2022-07-08T19:09:24.711" v="2" actId="14100"/>
          <ac:spMkLst>
            <pc:docMk/>
            <pc:sldMk cId="2140034504" sldId="265"/>
            <ac:spMk id="3" creationId="{3C125513-64F8-4411-8B4A-E4CAD08F626D}"/>
          </ac:spMkLst>
        </pc:spChg>
      </pc:sldChg>
      <pc:sldChg chg="modSp mod">
        <pc:chgData name="Dawn Cribb" userId="e5f179eb-f0be-4a4a-88b9-7b5a05a9816c" providerId="ADAL" clId="{FADA3D98-5B65-491F-B31D-FE8AC9448B66}" dt="2022-07-08T19:12:55.515" v="30" actId="403"/>
        <pc:sldMkLst>
          <pc:docMk/>
          <pc:sldMk cId="2767896543" sldId="266"/>
        </pc:sldMkLst>
        <pc:spChg chg="mod">
          <ac:chgData name="Dawn Cribb" userId="e5f179eb-f0be-4a4a-88b9-7b5a05a9816c" providerId="ADAL" clId="{FADA3D98-5B65-491F-B31D-FE8AC9448B66}" dt="2022-07-08T19:12:55.515" v="30" actId="403"/>
          <ac:spMkLst>
            <pc:docMk/>
            <pc:sldMk cId="2767896543" sldId="266"/>
            <ac:spMk id="3" creationId="{3C125513-64F8-4411-8B4A-E4CAD08F626D}"/>
          </ac:spMkLst>
        </pc:spChg>
      </pc:sldChg>
      <pc:sldChg chg="modSp mod">
        <pc:chgData name="Dawn Cribb" userId="e5f179eb-f0be-4a4a-88b9-7b5a05a9816c" providerId="ADAL" clId="{FADA3D98-5B65-491F-B31D-FE8AC9448B66}" dt="2022-07-08T19:10:05.471" v="22" actId="113"/>
        <pc:sldMkLst>
          <pc:docMk/>
          <pc:sldMk cId="3904814849" sldId="268"/>
        </pc:sldMkLst>
        <pc:spChg chg="mod">
          <ac:chgData name="Dawn Cribb" userId="e5f179eb-f0be-4a4a-88b9-7b5a05a9816c" providerId="ADAL" clId="{FADA3D98-5B65-491F-B31D-FE8AC9448B66}" dt="2022-07-08T19:09:34.616" v="3" actId="403"/>
          <ac:spMkLst>
            <pc:docMk/>
            <pc:sldMk cId="3904814849" sldId="268"/>
            <ac:spMk id="3" creationId="{3C125513-64F8-4411-8B4A-E4CAD08F626D}"/>
          </ac:spMkLst>
        </pc:spChg>
        <pc:spChg chg="mod">
          <ac:chgData name="Dawn Cribb" userId="e5f179eb-f0be-4a4a-88b9-7b5a05a9816c" providerId="ADAL" clId="{FADA3D98-5B65-491F-B31D-FE8AC9448B66}" dt="2022-07-08T19:10:05.471" v="22" actId="113"/>
          <ac:spMkLst>
            <pc:docMk/>
            <pc:sldMk cId="3904814849" sldId="268"/>
            <ac:spMk id="9" creationId="{E13CB71D-4B2C-4FA9-9753-621257EDECC1}"/>
          </ac:spMkLst>
        </pc:spChg>
      </pc:sldChg>
      <pc:sldChg chg="modSp mod">
        <pc:chgData name="Dawn Cribb" userId="e5f179eb-f0be-4a4a-88b9-7b5a05a9816c" providerId="ADAL" clId="{FADA3D98-5B65-491F-B31D-FE8AC9448B66}" dt="2022-07-08T19:14:54.041" v="36" actId="14100"/>
        <pc:sldMkLst>
          <pc:docMk/>
          <pc:sldMk cId="2587018448" sldId="269"/>
        </pc:sldMkLst>
        <pc:spChg chg="mod">
          <ac:chgData name="Dawn Cribb" userId="e5f179eb-f0be-4a4a-88b9-7b5a05a9816c" providerId="ADAL" clId="{FADA3D98-5B65-491F-B31D-FE8AC9448B66}" dt="2022-07-08T19:14:54.041" v="36" actId="14100"/>
          <ac:spMkLst>
            <pc:docMk/>
            <pc:sldMk cId="2587018448" sldId="269"/>
            <ac:spMk id="3" creationId="{4D2C7DCB-B6D7-4E49-A03B-E85914B515B5}"/>
          </ac:spMkLst>
        </pc:spChg>
      </pc:sldChg>
      <pc:sldChg chg="modSp mod">
        <pc:chgData name="Dawn Cribb" userId="e5f179eb-f0be-4a4a-88b9-7b5a05a9816c" providerId="ADAL" clId="{FADA3D98-5B65-491F-B31D-FE8AC9448B66}" dt="2022-07-08T19:15:53.609" v="41" actId="14100"/>
        <pc:sldMkLst>
          <pc:docMk/>
          <pc:sldMk cId="3027780008" sldId="271"/>
        </pc:sldMkLst>
        <pc:spChg chg="mod">
          <ac:chgData name="Dawn Cribb" userId="e5f179eb-f0be-4a4a-88b9-7b5a05a9816c" providerId="ADAL" clId="{FADA3D98-5B65-491F-B31D-FE8AC9448B66}" dt="2022-07-08T19:15:53.609" v="41" actId="14100"/>
          <ac:spMkLst>
            <pc:docMk/>
            <pc:sldMk cId="3027780008" sldId="271"/>
            <ac:spMk id="3" creationId="{7AEEBE41-3D27-41DF-8A24-2DA58D2AA869}"/>
          </ac:spMkLst>
        </pc:spChg>
      </pc:sldChg>
      <pc:sldChg chg="modSp mod">
        <pc:chgData name="Dawn Cribb" userId="e5f179eb-f0be-4a4a-88b9-7b5a05a9816c" providerId="ADAL" clId="{FADA3D98-5B65-491F-B31D-FE8AC9448B66}" dt="2022-07-08T19:13:47.415" v="35" actId="1076"/>
        <pc:sldMkLst>
          <pc:docMk/>
          <pc:sldMk cId="2306605592" sldId="277"/>
        </pc:sldMkLst>
        <pc:spChg chg="mod">
          <ac:chgData name="Dawn Cribb" userId="e5f179eb-f0be-4a4a-88b9-7b5a05a9816c" providerId="ADAL" clId="{FADA3D98-5B65-491F-B31D-FE8AC9448B66}" dt="2022-07-08T19:13:39.669" v="34" actId="1076"/>
          <ac:spMkLst>
            <pc:docMk/>
            <pc:sldMk cId="2306605592" sldId="277"/>
            <ac:spMk id="9" creationId="{BB84DC56-16C8-4076-B294-6D088CEF6788}"/>
          </ac:spMkLst>
        </pc:spChg>
        <pc:spChg chg="mod">
          <ac:chgData name="Dawn Cribb" userId="e5f179eb-f0be-4a4a-88b9-7b5a05a9816c" providerId="ADAL" clId="{FADA3D98-5B65-491F-B31D-FE8AC9448B66}" dt="2022-07-08T19:13:47.415" v="35" actId="1076"/>
          <ac:spMkLst>
            <pc:docMk/>
            <pc:sldMk cId="2306605592" sldId="277"/>
            <ac:spMk id="11" creationId="{A5EC9298-E6FA-47DE-ACF5-58227872D7E1}"/>
          </ac:spMkLst>
        </pc:spChg>
        <pc:spChg chg="mod">
          <ac:chgData name="Dawn Cribb" userId="e5f179eb-f0be-4a4a-88b9-7b5a05a9816c" providerId="ADAL" clId="{FADA3D98-5B65-491F-B31D-FE8AC9448B66}" dt="2022-07-08T19:13:34.778" v="33" actId="1076"/>
          <ac:spMkLst>
            <pc:docMk/>
            <pc:sldMk cId="2306605592" sldId="277"/>
            <ac:spMk id="12" creationId="{FBD6937D-846A-430F-853F-E1E3A9EE41D7}"/>
          </ac:spMkLst>
        </pc:spChg>
        <pc:graphicFrameChg chg="modGraphic">
          <ac:chgData name="Dawn Cribb" userId="e5f179eb-f0be-4a4a-88b9-7b5a05a9816c" providerId="ADAL" clId="{FADA3D98-5B65-491F-B31D-FE8AC9448B66}" dt="2022-07-08T19:13:28.840" v="32" actId="403"/>
          <ac:graphicFrameMkLst>
            <pc:docMk/>
            <pc:sldMk cId="2306605592" sldId="277"/>
            <ac:graphicFrameMk id="4" creationId="{39AAF015-2221-4DF3-8168-6F97EDA1A93F}"/>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4BBCA8-B155-4D2B-A7D5-062E35E30AC8}" type="datetimeFigureOut">
              <a:rPr lang="en-US" smtClean="0"/>
              <a:t>7/8/2022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B0F296-8A45-4EA4-9A0D-877034B8B81B}" type="slidenum">
              <a:rPr lang="en-US" smtClean="0"/>
              <a:t>‹#›</a:t>
            </a:fld>
            <a:endParaRPr lang="en-US" dirty="0"/>
          </a:p>
        </p:txBody>
      </p:sp>
    </p:spTree>
    <p:extLst>
      <p:ext uri="{BB962C8B-B14F-4D97-AF65-F5344CB8AC3E}">
        <p14:creationId xmlns:p14="http://schemas.microsoft.com/office/powerpoint/2010/main" val="2838885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6520FDE9-868C-4E81-A98A-E947D11F2BE8}"/>
              </a:ext>
              <a:ext uri="{C183D7F6-B498-43B3-948B-1728B52AA6E4}">
                <adec:decorative xmlns:adec="http://schemas.microsoft.com/office/drawing/2017/decorative" val="1"/>
              </a:ext>
            </a:extLst>
          </p:cNvPr>
          <p:cNvSpPr/>
          <p:nvPr userDrawn="1"/>
        </p:nvSpPr>
        <p:spPr>
          <a:xfrm>
            <a:off x="0" y="0"/>
            <a:ext cx="2045368" cy="207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
        <p:nvSpPr>
          <p:cNvPr id="34" name="Rectangle 33">
            <a:extLst>
              <a:ext uri="{FF2B5EF4-FFF2-40B4-BE49-F238E27FC236}">
                <a16:creationId xmlns:a16="http://schemas.microsoft.com/office/drawing/2014/main" id="{E00750D6-7F10-4864-AA79-F3592380CA11}"/>
              </a:ext>
              <a:ext uri="{C183D7F6-B498-43B3-948B-1728B52AA6E4}">
                <adec:decorative xmlns:adec="http://schemas.microsoft.com/office/drawing/2017/decorative" val="1"/>
              </a:ext>
            </a:extLst>
          </p:cNvPr>
          <p:cNvSpPr/>
          <p:nvPr userDrawn="1"/>
        </p:nvSpPr>
        <p:spPr>
          <a:xfrm>
            <a:off x="7998692" y="5587941"/>
            <a:ext cx="1012304" cy="11335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
        <p:nvSpPr>
          <p:cNvPr id="2" name="Title 1"/>
          <p:cNvSpPr>
            <a:spLocks noGrp="1"/>
          </p:cNvSpPr>
          <p:nvPr>
            <p:ph type="ctrTitle" hasCustomPrompt="1"/>
          </p:nvPr>
        </p:nvSpPr>
        <p:spPr>
          <a:xfrm>
            <a:off x="685800" y="4830538"/>
            <a:ext cx="7772400" cy="466344"/>
          </a:xfrm>
        </p:spPr>
        <p:txBody>
          <a:bodyPr anchor="b"/>
          <a:lstStyle>
            <a:lvl1pPr algn="ctr">
              <a:defRPr lang="en-US" sz="2800" kern="1200" dirty="0" smtClean="0">
                <a:solidFill>
                  <a:srgbClr val="2D4E6B"/>
                </a:solidFill>
                <a:latin typeface="+mn-lt"/>
                <a:ea typeface="+mj-ea"/>
                <a:cs typeface="Times New Roman" panose="02020603050405020304" pitchFamily="18" charset="0"/>
              </a:defRPr>
            </a:lvl1pPr>
          </a:lstStyle>
          <a:p>
            <a:r>
              <a:rPr lang="en-US" dirty="0"/>
              <a:t>Click to edit Division</a:t>
            </a:r>
          </a:p>
        </p:txBody>
      </p:sp>
      <p:sp>
        <p:nvSpPr>
          <p:cNvPr id="3" name="Subtitle 2"/>
          <p:cNvSpPr>
            <a:spLocks noGrp="1"/>
          </p:cNvSpPr>
          <p:nvPr>
            <p:ph type="subTitle" idx="1" hasCustomPrompt="1"/>
          </p:nvPr>
        </p:nvSpPr>
        <p:spPr>
          <a:xfrm>
            <a:off x="1143000" y="5384419"/>
            <a:ext cx="6858000" cy="466344"/>
          </a:xfrm>
        </p:spPr>
        <p:txBody>
          <a:bodyPr/>
          <a:lstStyle>
            <a:lvl1pPr marL="0" indent="0" algn="ctr">
              <a:buNone/>
              <a:defRPr lang="en-US" sz="2400" kern="1200" dirty="0" smtClean="0">
                <a:solidFill>
                  <a:schemeClr val="tx1">
                    <a:lumMod val="75000"/>
                    <a:lumOff val="25000"/>
                  </a:schemeClr>
                </a:solidFill>
                <a:latin typeface="+mn-lt"/>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presented by (Person’s Name)</a:t>
            </a:r>
          </a:p>
        </p:txBody>
      </p:sp>
      <p:sp>
        <p:nvSpPr>
          <p:cNvPr id="4" name="Date Placeholder 3"/>
          <p:cNvSpPr>
            <a:spLocks noGrp="1"/>
          </p:cNvSpPr>
          <p:nvPr>
            <p:ph type="dt" sz="half" idx="10"/>
          </p:nvPr>
        </p:nvSpPr>
        <p:spPr>
          <a:xfrm>
            <a:off x="628650" y="6356351"/>
            <a:ext cx="2057400" cy="365125"/>
          </a:xfrm>
          <a:prstGeom prst="rect">
            <a:avLst/>
          </a:prstGeom>
        </p:spPr>
        <p:txBody>
          <a:bodyPr anchor="ctr"/>
          <a:lstStyle>
            <a:lvl1pPr>
              <a:defRPr>
                <a:solidFill>
                  <a:srgbClr val="2D4E6B"/>
                </a:solidFill>
                <a:latin typeface="+mn-lt"/>
                <a:cs typeface="Times New Roman" panose="02020603050405020304" pitchFamily="18" charset="0"/>
              </a:defRPr>
            </a:lvl1pPr>
          </a:lstStyle>
          <a:p>
            <a:fld id="{4C7C30BE-F809-40C4-85AC-A11F0466CCBC}" type="datetime1">
              <a:rPr lang="en-US" smtClean="0"/>
              <a:pPr/>
              <a:t>7/8/2022</a:t>
            </a:fld>
            <a:endParaRPr lang="en-US" dirty="0"/>
          </a:p>
        </p:txBody>
      </p:sp>
      <p:pic>
        <p:nvPicPr>
          <p:cNvPr id="12" name="Picture 11" descr="The Great Seal of the State of Nevada &quot;All for our Country&quot;">
            <a:extLst>
              <a:ext uri="{FF2B5EF4-FFF2-40B4-BE49-F238E27FC236}">
                <a16:creationId xmlns:a16="http://schemas.microsoft.com/office/drawing/2014/main" id="{42DAF26C-9FC7-410E-9231-61A376E2632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52779" y="480070"/>
            <a:ext cx="1638443" cy="1592718"/>
          </a:xfrm>
          <a:prstGeom prst="rect">
            <a:avLst/>
          </a:prstGeom>
        </p:spPr>
      </p:pic>
      <p:sp>
        <p:nvSpPr>
          <p:cNvPr id="13" name="Title 1">
            <a:extLst>
              <a:ext uri="{FF2B5EF4-FFF2-40B4-BE49-F238E27FC236}">
                <a16:creationId xmlns:a16="http://schemas.microsoft.com/office/drawing/2014/main" id="{753DACCF-E8A0-49D4-8C38-1B368CDD51C2}"/>
              </a:ext>
            </a:extLst>
          </p:cNvPr>
          <p:cNvSpPr txBox="1">
            <a:spLocks/>
          </p:cNvSpPr>
          <p:nvPr userDrawn="1"/>
        </p:nvSpPr>
        <p:spPr>
          <a:xfrm>
            <a:off x="0" y="2635560"/>
            <a:ext cx="9144000" cy="13685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800" kern="1200">
                <a:solidFill>
                  <a:srgbClr val="1F4E79"/>
                </a:solidFill>
                <a:latin typeface="Times New Roman" panose="02020603050405020304" pitchFamily="18" charset="0"/>
                <a:ea typeface="+mj-ea"/>
                <a:cs typeface="Times New Roman" panose="02020603050405020304" pitchFamily="18" charset="0"/>
              </a:defRPr>
            </a:lvl1pPr>
          </a:lstStyle>
          <a:p>
            <a:r>
              <a:rPr lang="en-US" sz="4800" dirty="0">
                <a:solidFill>
                  <a:srgbClr val="2D4E6B"/>
                </a:solidFill>
                <a:latin typeface="+mn-lt"/>
              </a:rPr>
              <a:t>Department of Health and </a:t>
            </a:r>
            <a:br>
              <a:rPr lang="en-US" sz="4800" dirty="0">
                <a:solidFill>
                  <a:srgbClr val="2D4E6B"/>
                </a:solidFill>
                <a:latin typeface="+mn-lt"/>
              </a:rPr>
            </a:br>
            <a:r>
              <a:rPr lang="en-US" sz="4800" dirty="0">
                <a:solidFill>
                  <a:srgbClr val="2D4E6B"/>
                </a:solidFill>
                <a:latin typeface="+mn-lt"/>
              </a:rPr>
              <a:t>Human Services</a:t>
            </a:r>
          </a:p>
        </p:txBody>
      </p:sp>
      <p:sp>
        <p:nvSpPr>
          <p:cNvPr id="14" name="Title 1">
            <a:extLst>
              <a:ext uri="{FF2B5EF4-FFF2-40B4-BE49-F238E27FC236}">
                <a16:creationId xmlns:a16="http://schemas.microsoft.com/office/drawing/2014/main" id="{4248A74E-2433-4389-91F8-D2613A945B59}"/>
              </a:ext>
            </a:extLst>
          </p:cNvPr>
          <p:cNvSpPr txBox="1">
            <a:spLocks/>
          </p:cNvSpPr>
          <p:nvPr userDrawn="1"/>
        </p:nvSpPr>
        <p:spPr>
          <a:xfrm>
            <a:off x="0" y="1270059"/>
            <a:ext cx="9144000" cy="13685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800" kern="1200">
                <a:solidFill>
                  <a:srgbClr val="1F4E79"/>
                </a:solidFill>
                <a:latin typeface="Times New Roman" panose="02020603050405020304" pitchFamily="18" charset="0"/>
                <a:ea typeface="+mj-ea"/>
                <a:cs typeface="Times New Roman" panose="02020603050405020304" pitchFamily="18" charset="0"/>
              </a:defRPr>
            </a:lvl1pPr>
          </a:lstStyle>
          <a:p>
            <a:r>
              <a:rPr lang="en-US" sz="3200" dirty="0">
                <a:solidFill>
                  <a:srgbClr val="2D4E6B"/>
                </a:solidFill>
                <a:latin typeface="+mn-lt"/>
              </a:rPr>
              <a:t>State of Nevada</a:t>
            </a:r>
          </a:p>
        </p:txBody>
      </p:sp>
      <p:cxnSp>
        <p:nvCxnSpPr>
          <p:cNvPr id="15" name="Straight Connector 14">
            <a:extLst>
              <a:ext uri="{FF2B5EF4-FFF2-40B4-BE49-F238E27FC236}">
                <a16:creationId xmlns:a16="http://schemas.microsoft.com/office/drawing/2014/main" id="{07D4CF24-A2DA-41A6-AA2A-AFA48B4DE962}"/>
              </a:ext>
            </a:extLst>
          </p:cNvPr>
          <p:cNvCxnSpPr/>
          <p:nvPr userDrawn="1"/>
        </p:nvCxnSpPr>
        <p:spPr>
          <a:xfrm>
            <a:off x="1145309" y="4099227"/>
            <a:ext cx="6853383" cy="0"/>
          </a:xfrm>
          <a:prstGeom prst="line">
            <a:avLst/>
          </a:prstGeom>
          <a:ln w="25400" cap="sq">
            <a:solidFill>
              <a:schemeClr val="accent5">
                <a:lumMod val="50000"/>
              </a:schemeClr>
            </a:solidFill>
            <a:headEnd type="diamond" w="med" len="lg"/>
            <a:tailEnd type="diamond" w="med" len="lg"/>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9642DA30-72C3-4A56-8F90-C881EA8350F6}"/>
              </a:ext>
            </a:extLst>
          </p:cNvPr>
          <p:cNvGrpSpPr/>
          <p:nvPr userDrawn="1"/>
        </p:nvGrpSpPr>
        <p:grpSpPr>
          <a:xfrm>
            <a:off x="902547" y="915697"/>
            <a:ext cx="7338906" cy="717126"/>
            <a:chOff x="1764437" y="915697"/>
            <a:chExt cx="8664719" cy="717126"/>
          </a:xfrm>
        </p:grpSpPr>
        <p:sp>
          <p:nvSpPr>
            <p:cNvPr id="16" name="Text Box 49">
              <a:extLst>
                <a:ext uri="{FF2B5EF4-FFF2-40B4-BE49-F238E27FC236}">
                  <a16:creationId xmlns:a16="http://schemas.microsoft.com/office/drawing/2014/main" id="{9A1303DE-E389-4ED6-9AB0-D43864252D5D}"/>
                </a:ext>
              </a:extLst>
            </p:cNvPr>
            <p:cNvSpPr txBox="1">
              <a:spLocks noChangeArrowheads="1"/>
            </p:cNvSpPr>
            <p:nvPr userDrawn="1"/>
          </p:nvSpPr>
          <p:spPr bwMode="auto">
            <a:xfrm>
              <a:off x="1764437" y="920035"/>
              <a:ext cx="1809751"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lang="en-US" altLang="en-US" sz="1600" b="1" dirty="0">
                  <a:solidFill>
                    <a:srgbClr val="2D4E6B"/>
                  </a:solidFill>
                  <a:latin typeface="+mn-lt"/>
                </a:rPr>
                <a:t>Steve Sisolak</a:t>
              </a:r>
              <a:endParaRPr kumimoji="0" lang="en-US" altLang="en-US" sz="1600" b="1" i="0" u="none" strike="noStrike" cap="none" normalizeH="0" baseline="0" dirty="0">
                <a:ln>
                  <a:noFill/>
                </a:ln>
                <a:solidFill>
                  <a:srgbClr val="2D4E6B"/>
                </a:solidFill>
                <a:effectLst/>
                <a:latin typeface="+mn-lt"/>
              </a:endParaRP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2D4E6B"/>
                  </a:solidFill>
                  <a:effectLst/>
                  <a:latin typeface="+mn-lt"/>
                </a:rPr>
                <a:t>Governor</a:t>
              </a:r>
              <a:endParaRPr kumimoji="0" lang="en-US" altLang="en-US" sz="1800" b="0" i="1" u="none" strike="noStrike" cap="none" normalizeH="0" baseline="0" dirty="0">
                <a:ln>
                  <a:noFill/>
                </a:ln>
                <a:solidFill>
                  <a:srgbClr val="2D4E6B"/>
                </a:solidFill>
                <a:effectLst/>
                <a:latin typeface="+mn-lt"/>
              </a:endParaRPr>
            </a:p>
          </p:txBody>
        </p:sp>
        <p:sp>
          <p:nvSpPr>
            <p:cNvPr id="17" name="Text Box 50">
              <a:extLst>
                <a:ext uri="{FF2B5EF4-FFF2-40B4-BE49-F238E27FC236}">
                  <a16:creationId xmlns:a16="http://schemas.microsoft.com/office/drawing/2014/main" id="{8291B8C5-0AFD-4DE8-93B3-4AA98A5CEDB7}"/>
                </a:ext>
              </a:extLst>
            </p:cNvPr>
            <p:cNvSpPr txBox="1">
              <a:spLocks noChangeArrowheads="1"/>
            </p:cNvSpPr>
            <p:nvPr userDrawn="1"/>
          </p:nvSpPr>
          <p:spPr bwMode="auto">
            <a:xfrm>
              <a:off x="8617817" y="915697"/>
              <a:ext cx="1811339"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2D4E6B"/>
                  </a:solidFill>
                  <a:effectLst/>
                  <a:latin typeface="+mn-lt"/>
                </a:rPr>
                <a:t>Richard Whitley</a:t>
              </a: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2D4E6B"/>
                  </a:solidFill>
                  <a:effectLst/>
                  <a:latin typeface="+mn-lt"/>
                </a:rPr>
                <a:t>Director</a:t>
              </a:r>
              <a:endParaRPr kumimoji="0" lang="en-US" altLang="en-US" sz="1800" b="0" i="1" u="none" strike="noStrike" cap="none" normalizeH="0" baseline="0" dirty="0">
                <a:ln>
                  <a:noFill/>
                </a:ln>
                <a:solidFill>
                  <a:srgbClr val="2D4E6B"/>
                </a:solidFill>
                <a:effectLst/>
                <a:latin typeface="+mn-lt"/>
              </a:endParaRPr>
            </a:p>
          </p:txBody>
        </p:sp>
      </p:grpSp>
      <p:sp>
        <p:nvSpPr>
          <p:cNvPr id="22" name="Text Placeholder 21">
            <a:extLst>
              <a:ext uri="{FF2B5EF4-FFF2-40B4-BE49-F238E27FC236}">
                <a16:creationId xmlns:a16="http://schemas.microsoft.com/office/drawing/2014/main" id="{6ACC760E-8E28-4D5F-92C2-F3B3BD49BA51}"/>
              </a:ext>
            </a:extLst>
          </p:cNvPr>
          <p:cNvSpPr>
            <a:spLocks noGrp="1"/>
          </p:cNvSpPr>
          <p:nvPr>
            <p:ph type="body" sz="quarter" idx="13" hasCustomPrompt="1"/>
          </p:nvPr>
        </p:nvSpPr>
        <p:spPr>
          <a:xfrm>
            <a:off x="685800" y="4276658"/>
            <a:ext cx="7772400" cy="466344"/>
          </a:xfrm>
        </p:spPr>
        <p:txBody>
          <a:bodyPr/>
          <a:lstStyle>
            <a:lvl1pPr marL="0" indent="0" algn="ctr">
              <a:buNone/>
              <a:defRPr lang="en-US" sz="3200" kern="1200" dirty="0" smtClean="0">
                <a:solidFill>
                  <a:srgbClr val="2D4E6B"/>
                </a:solidFill>
                <a:latin typeface="+mn-lt"/>
                <a:ea typeface="+mj-ea"/>
                <a:cs typeface="Times New Roman" panose="02020603050405020304" pitchFamily="18" charset="0"/>
              </a:defRPr>
            </a:lvl1pPr>
          </a:lstStyle>
          <a:p>
            <a:pPr lvl="0"/>
            <a:r>
              <a:rPr lang="en-US" dirty="0"/>
              <a:t>Click to edit Presentation Title</a:t>
            </a:r>
          </a:p>
        </p:txBody>
      </p:sp>
      <p:pic>
        <p:nvPicPr>
          <p:cNvPr id="35" name="Picture 34" descr="Department of Health and Human Services logo &quot;DHHS&quot;">
            <a:extLst>
              <a:ext uri="{FF2B5EF4-FFF2-40B4-BE49-F238E27FC236}">
                <a16:creationId xmlns:a16="http://schemas.microsoft.com/office/drawing/2014/main" id="{97172F7C-5175-4A43-A4FD-6859E60AC1B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72895" y="4901153"/>
            <a:ext cx="1331869" cy="1789077"/>
          </a:xfrm>
          <a:prstGeom prst="rect">
            <a:avLst/>
          </a:prstGeom>
        </p:spPr>
      </p:pic>
      <p:sp>
        <p:nvSpPr>
          <p:cNvPr id="19" name="Footer Placeholder 5">
            <a:extLst>
              <a:ext uri="{FF2B5EF4-FFF2-40B4-BE49-F238E27FC236}">
                <a16:creationId xmlns:a16="http://schemas.microsoft.com/office/drawing/2014/main" id="{EE36005C-0F53-4E6B-B2EA-8157A00414B0}"/>
              </a:ext>
            </a:extLst>
          </p:cNvPr>
          <p:cNvSpPr txBox="1">
            <a:spLocks/>
          </p:cNvSpPr>
          <p:nvPr userDrawn="1"/>
        </p:nvSpPr>
        <p:spPr>
          <a:xfrm>
            <a:off x="2514600" y="6356350"/>
            <a:ext cx="4114800" cy="365125"/>
          </a:xfrm>
          <a:prstGeom prst="rect">
            <a:avLst/>
          </a:prstGeom>
        </p:spPr>
        <p:txBody>
          <a:bodyPr anchor="ctr"/>
          <a:lstStyle>
            <a:defPPr>
              <a:defRPr lang="en-US"/>
            </a:defPPr>
            <a:lvl1pPr marL="0" algn="ctr" defTabSz="914400" rtl="0" eaLnBrk="1" latinLnBrk="0" hangingPunct="1">
              <a:lnSpc>
                <a:spcPct val="90000"/>
              </a:lnSpc>
              <a:spcBef>
                <a:spcPct val="0"/>
              </a:spcBef>
              <a:buNone/>
              <a:defRPr lang="en-US" altLang="en-US" sz="1400" kern="1200" smtClean="0">
                <a:solidFill>
                  <a:srgbClr val="1F4E79"/>
                </a:solidFill>
                <a:latin typeface="Times New Roman" panose="02020603050405020304" pitchFamily="18" charset="0"/>
                <a:ea typeface="+mj-ea"/>
                <a:cs typeface="Times New Roman" panose="02020603050405020304"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i="1" dirty="0">
                <a:solidFill>
                  <a:srgbClr val="2D4E6B"/>
                </a:solidFill>
                <a:latin typeface="+mn-lt"/>
                <a:cs typeface="Times New Roman" panose="02020603050405020304" pitchFamily="18" charset="0"/>
              </a:rPr>
              <a:t>Helping people.  It’s who we are and what we do.</a:t>
            </a:r>
          </a:p>
        </p:txBody>
      </p:sp>
    </p:spTree>
    <p:extLst>
      <p:ext uri="{BB962C8B-B14F-4D97-AF65-F5344CB8AC3E}">
        <p14:creationId xmlns:p14="http://schemas.microsoft.com/office/powerpoint/2010/main" val="1973933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solidFill>
                  <a:srgbClr val="2D4E6B"/>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A0EC8638-D38E-4C5B-8C11-DA859CF37C29}" type="slidenum">
              <a:rPr lang="en-US" smtClean="0"/>
              <a:t>‹#›</a:t>
            </a:fld>
            <a:endParaRPr lang="en-US" dirty="0"/>
          </a:p>
        </p:txBody>
      </p:sp>
    </p:spTree>
    <p:extLst>
      <p:ext uri="{BB962C8B-B14F-4D97-AF65-F5344CB8AC3E}">
        <p14:creationId xmlns:p14="http://schemas.microsoft.com/office/powerpoint/2010/main" val="2380442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dirty="0"/>
          </a:p>
        </p:txBody>
      </p:sp>
      <p:sp>
        <p:nvSpPr>
          <p:cNvPr id="8" name="Title 1">
            <a:extLst>
              <a:ext uri="{FF2B5EF4-FFF2-40B4-BE49-F238E27FC236}">
                <a16:creationId xmlns:a16="http://schemas.microsoft.com/office/drawing/2014/main" id="{D294C7FD-6EE1-451F-BA6B-050A9CEE52F9}"/>
              </a:ext>
            </a:extLst>
          </p:cNvPr>
          <p:cNvSpPr txBox="1">
            <a:spLocks/>
          </p:cNvSpPr>
          <p:nvPr userDrawn="1"/>
        </p:nvSpPr>
        <p:spPr>
          <a:xfrm>
            <a:off x="628650" y="2766218"/>
            <a:ext cx="7886700" cy="1325563"/>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lang="en-US" sz="4800" kern="1200" dirty="0" smtClean="0">
                <a:solidFill>
                  <a:srgbClr val="1F4E79"/>
                </a:solidFill>
                <a:latin typeface="Times New Roman" panose="02020603050405020304" pitchFamily="18" charset="0"/>
                <a:ea typeface="+mj-ea"/>
                <a:cs typeface="Times New Roman" panose="02020603050405020304" pitchFamily="18" charset="0"/>
              </a:defRPr>
            </a:lvl1pPr>
          </a:lstStyle>
          <a:p>
            <a:pPr algn="ctr"/>
            <a:r>
              <a:rPr lang="en-US" sz="10000" dirty="0">
                <a:solidFill>
                  <a:srgbClr val="2D4E6B"/>
                </a:solidFill>
                <a:latin typeface="+mn-lt"/>
              </a:rPr>
              <a:t>Questions? </a:t>
            </a:r>
          </a:p>
        </p:txBody>
      </p:sp>
    </p:spTree>
    <p:extLst>
      <p:ext uri="{BB962C8B-B14F-4D97-AF65-F5344CB8AC3E}">
        <p14:creationId xmlns:p14="http://schemas.microsoft.com/office/powerpoint/2010/main" val="2260241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dirty="0"/>
          </a:p>
        </p:txBody>
      </p:sp>
      <p:sp>
        <p:nvSpPr>
          <p:cNvPr id="5" name="Title 1">
            <a:extLst>
              <a:ext uri="{FF2B5EF4-FFF2-40B4-BE49-F238E27FC236}">
                <a16:creationId xmlns:a16="http://schemas.microsoft.com/office/drawing/2014/main" id="{2394F36A-7576-491F-A1F7-C8608A197855}"/>
              </a:ext>
            </a:extLst>
          </p:cNvPr>
          <p:cNvSpPr txBox="1">
            <a:spLocks/>
          </p:cNvSpPr>
          <p:nvPr userDrawn="1"/>
        </p:nvSpPr>
        <p:spPr>
          <a:xfrm>
            <a:off x="628650" y="0"/>
            <a:ext cx="7886700" cy="132556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lang="en-US" sz="4800" kern="1200" dirty="0" smtClean="0">
                <a:solidFill>
                  <a:srgbClr val="1F4E79"/>
                </a:solidFill>
                <a:latin typeface="Times New Roman" panose="02020603050405020304" pitchFamily="18" charset="0"/>
                <a:ea typeface="+mj-ea"/>
                <a:cs typeface="Times New Roman" panose="02020603050405020304" pitchFamily="18" charset="0"/>
              </a:defRPr>
            </a:lvl1pPr>
          </a:lstStyle>
          <a:p>
            <a:r>
              <a:rPr lang="en-US" sz="4800" dirty="0">
                <a:solidFill>
                  <a:srgbClr val="2D4E6B"/>
                </a:solidFill>
                <a:latin typeface="+mn-lt"/>
              </a:rPr>
              <a:t>Contact Information</a:t>
            </a:r>
          </a:p>
        </p:txBody>
      </p:sp>
      <p:sp>
        <p:nvSpPr>
          <p:cNvPr id="7" name="Text Placeholder 6">
            <a:extLst>
              <a:ext uri="{FF2B5EF4-FFF2-40B4-BE49-F238E27FC236}">
                <a16:creationId xmlns:a16="http://schemas.microsoft.com/office/drawing/2014/main" id="{0FBEE78A-C8E5-4BDB-8A72-F43C2988A4AC}"/>
              </a:ext>
            </a:extLst>
          </p:cNvPr>
          <p:cNvSpPr>
            <a:spLocks noGrp="1"/>
          </p:cNvSpPr>
          <p:nvPr>
            <p:ph type="body" sz="quarter" idx="13" hasCustomPrompt="1"/>
          </p:nvPr>
        </p:nvSpPr>
        <p:spPr>
          <a:xfrm>
            <a:off x="628650" y="1813548"/>
            <a:ext cx="3943350" cy="547687"/>
          </a:xfrm>
        </p:spPr>
        <p:txBody>
          <a:bodyPr anchor="ctr">
            <a:noAutofit/>
          </a:bodyPr>
          <a:lstStyle>
            <a:lvl1pPr marL="0" indent="0">
              <a:buNone/>
              <a:defRPr lang="en-US" sz="4000" kern="1200" dirty="0" smtClean="0">
                <a:solidFill>
                  <a:srgbClr val="2D4E6B"/>
                </a:solidFill>
                <a:latin typeface="+mn-lt"/>
                <a:ea typeface="+mj-ea"/>
                <a:cs typeface="Times New Roman" panose="02020603050405020304" pitchFamily="18" charset="0"/>
              </a:defRPr>
            </a:lvl1pPr>
          </a:lstStyle>
          <a:p>
            <a:pPr lvl="0"/>
            <a:r>
              <a:rPr lang="en-US" dirty="0"/>
              <a:t>Name</a:t>
            </a:r>
          </a:p>
        </p:txBody>
      </p:sp>
      <p:sp>
        <p:nvSpPr>
          <p:cNvPr id="9" name="Text Placeholder 8">
            <a:extLst>
              <a:ext uri="{FF2B5EF4-FFF2-40B4-BE49-F238E27FC236}">
                <a16:creationId xmlns:a16="http://schemas.microsoft.com/office/drawing/2014/main" id="{A2534CAD-222C-4493-B95F-339F15DF5B2C}"/>
              </a:ext>
            </a:extLst>
          </p:cNvPr>
          <p:cNvSpPr>
            <a:spLocks noGrp="1"/>
          </p:cNvSpPr>
          <p:nvPr>
            <p:ph type="body" sz="quarter" idx="14" hasCustomPrompt="1"/>
          </p:nvPr>
        </p:nvSpPr>
        <p:spPr>
          <a:xfrm>
            <a:off x="4572000" y="1813548"/>
            <a:ext cx="3943350" cy="547687"/>
          </a:xfrm>
        </p:spPr>
        <p:txBody>
          <a:bodyPr anchor="ctr">
            <a:noAutofit/>
          </a:bodyPr>
          <a:lstStyle>
            <a:lvl1pPr marL="0" indent="0">
              <a:buNone/>
              <a:defRPr lang="en-US" sz="4000" kern="1200" dirty="0" smtClean="0">
                <a:solidFill>
                  <a:srgbClr val="2D4E6B"/>
                </a:solidFill>
                <a:latin typeface="+mn-lt"/>
                <a:ea typeface="+mj-ea"/>
                <a:cs typeface="Times New Roman" panose="02020603050405020304" pitchFamily="18" charset="0"/>
              </a:defRPr>
            </a:lvl1pPr>
          </a:lstStyle>
          <a:p>
            <a:pPr lvl="0"/>
            <a:r>
              <a:rPr lang="en-US" dirty="0"/>
              <a:t>Name</a:t>
            </a:r>
          </a:p>
        </p:txBody>
      </p:sp>
      <p:sp>
        <p:nvSpPr>
          <p:cNvPr id="11" name="Text Placeholder 10">
            <a:extLst>
              <a:ext uri="{FF2B5EF4-FFF2-40B4-BE49-F238E27FC236}">
                <a16:creationId xmlns:a16="http://schemas.microsoft.com/office/drawing/2014/main" id="{7C1ADE59-FB95-4C6E-A827-FD56250EB4B9}"/>
              </a:ext>
            </a:extLst>
          </p:cNvPr>
          <p:cNvSpPr>
            <a:spLocks noGrp="1"/>
          </p:cNvSpPr>
          <p:nvPr>
            <p:ph type="body" sz="quarter" idx="15" hasCustomPrompt="1"/>
          </p:nvPr>
        </p:nvSpPr>
        <p:spPr>
          <a:xfrm>
            <a:off x="628650" y="2376863"/>
            <a:ext cx="3943350" cy="532592"/>
          </a:xfrm>
        </p:spPr>
        <p:txBody>
          <a:bodyPr anchor="ctr"/>
          <a:lstStyle>
            <a:lvl1pPr marL="0" indent="0">
              <a:buNone/>
              <a:defRPr>
                <a:latin typeface="+mn-lt"/>
              </a:defRPr>
            </a:lvl1pPr>
          </a:lstStyle>
          <a:p>
            <a:pPr lvl="0"/>
            <a:r>
              <a:rPr lang="en-US" dirty="0"/>
              <a:t>Job Title</a:t>
            </a:r>
          </a:p>
        </p:txBody>
      </p:sp>
      <p:sp>
        <p:nvSpPr>
          <p:cNvPr id="12" name="Text Placeholder 10">
            <a:extLst>
              <a:ext uri="{FF2B5EF4-FFF2-40B4-BE49-F238E27FC236}">
                <a16:creationId xmlns:a16="http://schemas.microsoft.com/office/drawing/2014/main" id="{E8B4B28B-D99E-4112-8CD4-D11F2E6E72B7}"/>
              </a:ext>
            </a:extLst>
          </p:cNvPr>
          <p:cNvSpPr>
            <a:spLocks noGrp="1"/>
          </p:cNvSpPr>
          <p:nvPr>
            <p:ph type="body" sz="quarter" idx="16" hasCustomPrompt="1"/>
          </p:nvPr>
        </p:nvSpPr>
        <p:spPr>
          <a:xfrm>
            <a:off x="4572000" y="2376863"/>
            <a:ext cx="3943350" cy="532592"/>
          </a:xfrm>
        </p:spPr>
        <p:txBody>
          <a:bodyPr anchor="ctr"/>
          <a:lstStyle>
            <a:lvl1pPr marL="0" indent="0">
              <a:buNone/>
              <a:defRPr>
                <a:latin typeface="+mn-lt"/>
              </a:defRPr>
            </a:lvl1pPr>
          </a:lstStyle>
          <a:p>
            <a:pPr lvl="0"/>
            <a:r>
              <a:rPr lang="en-US" dirty="0"/>
              <a:t>Job Title</a:t>
            </a:r>
          </a:p>
        </p:txBody>
      </p:sp>
      <p:sp>
        <p:nvSpPr>
          <p:cNvPr id="13" name="Text Placeholder 10">
            <a:extLst>
              <a:ext uri="{FF2B5EF4-FFF2-40B4-BE49-F238E27FC236}">
                <a16:creationId xmlns:a16="http://schemas.microsoft.com/office/drawing/2014/main" id="{0156DF49-83D0-41EC-AECD-5F997A34B843}"/>
              </a:ext>
            </a:extLst>
          </p:cNvPr>
          <p:cNvSpPr>
            <a:spLocks noGrp="1"/>
          </p:cNvSpPr>
          <p:nvPr>
            <p:ph type="body" sz="quarter" idx="17" hasCustomPrompt="1"/>
          </p:nvPr>
        </p:nvSpPr>
        <p:spPr>
          <a:xfrm>
            <a:off x="628650" y="2924550"/>
            <a:ext cx="3943350" cy="532592"/>
          </a:xfrm>
        </p:spPr>
        <p:txBody>
          <a:bodyPr anchor="ctr"/>
          <a:lstStyle>
            <a:lvl1pPr marL="0" indent="0">
              <a:buNone/>
              <a:defRPr>
                <a:latin typeface="+mn-lt"/>
              </a:defRPr>
            </a:lvl1pPr>
          </a:lstStyle>
          <a:p>
            <a:pPr lvl="0"/>
            <a:r>
              <a:rPr lang="en-US" dirty="0"/>
              <a:t>Email</a:t>
            </a:r>
          </a:p>
        </p:txBody>
      </p:sp>
      <p:sp>
        <p:nvSpPr>
          <p:cNvPr id="14" name="Text Placeholder 10">
            <a:extLst>
              <a:ext uri="{FF2B5EF4-FFF2-40B4-BE49-F238E27FC236}">
                <a16:creationId xmlns:a16="http://schemas.microsoft.com/office/drawing/2014/main" id="{37FCF11F-5522-4A79-ADC7-43C7B336CEF0}"/>
              </a:ext>
            </a:extLst>
          </p:cNvPr>
          <p:cNvSpPr>
            <a:spLocks noGrp="1"/>
          </p:cNvSpPr>
          <p:nvPr>
            <p:ph type="body" sz="quarter" idx="18" hasCustomPrompt="1"/>
          </p:nvPr>
        </p:nvSpPr>
        <p:spPr>
          <a:xfrm>
            <a:off x="4572000" y="2924550"/>
            <a:ext cx="3943350" cy="532592"/>
          </a:xfrm>
        </p:spPr>
        <p:txBody>
          <a:bodyPr anchor="ctr"/>
          <a:lstStyle>
            <a:lvl1pPr marL="0" indent="0">
              <a:buNone/>
              <a:defRPr>
                <a:latin typeface="+mn-lt"/>
              </a:defRPr>
            </a:lvl1pPr>
          </a:lstStyle>
          <a:p>
            <a:pPr lvl="0"/>
            <a:r>
              <a:rPr lang="en-US" dirty="0"/>
              <a:t>Email</a:t>
            </a:r>
          </a:p>
        </p:txBody>
      </p:sp>
      <p:sp>
        <p:nvSpPr>
          <p:cNvPr id="15" name="Text Placeholder 10">
            <a:extLst>
              <a:ext uri="{FF2B5EF4-FFF2-40B4-BE49-F238E27FC236}">
                <a16:creationId xmlns:a16="http://schemas.microsoft.com/office/drawing/2014/main" id="{780D7327-8F80-4B78-8D25-2D7AFB13A5EF}"/>
              </a:ext>
            </a:extLst>
          </p:cNvPr>
          <p:cNvSpPr>
            <a:spLocks noGrp="1"/>
          </p:cNvSpPr>
          <p:nvPr>
            <p:ph type="body" sz="quarter" idx="19" hasCustomPrompt="1"/>
          </p:nvPr>
        </p:nvSpPr>
        <p:spPr>
          <a:xfrm>
            <a:off x="628650" y="3473235"/>
            <a:ext cx="3943350" cy="532592"/>
          </a:xfrm>
        </p:spPr>
        <p:txBody>
          <a:bodyPr anchor="ctr"/>
          <a:lstStyle>
            <a:lvl1pPr marL="0" indent="0">
              <a:buNone/>
              <a:defRPr>
                <a:latin typeface="+mn-lt"/>
              </a:defRPr>
            </a:lvl1pPr>
          </a:lstStyle>
          <a:p>
            <a:pPr lvl="0"/>
            <a:r>
              <a:rPr lang="en-US" dirty="0"/>
              <a:t>Phone Number</a:t>
            </a:r>
          </a:p>
        </p:txBody>
      </p:sp>
      <p:sp>
        <p:nvSpPr>
          <p:cNvPr id="16" name="Text Placeholder 10">
            <a:extLst>
              <a:ext uri="{FF2B5EF4-FFF2-40B4-BE49-F238E27FC236}">
                <a16:creationId xmlns:a16="http://schemas.microsoft.com/office/drawing/2014/main" id="{744C58A1-3B7F-464F-BFDB-7C34E8957A25}"/>
              </a:ext>
            </a:extLst>
          </p:cNvPr>
          <p:cNvSpPr>
            <a:spLocks noGrp="1"/>
          </p:cNvSpPr>
          <p:nvPr>
            <p:ph type="body" sz="quarter" idx="20" hasCustomPrompt="1"/>
          </p:nvPr>
        </p:nvSpPr>
        <p:spPr>
          <a:xfrm>
            <a:off x="4572000" y="3473235"/>
            <a:ext cx="3943350" cy="532592"/>
          </a:xfrm>
        </p:spPr>
        <p:txBody>
          <a:bodyPr anchor="ctr"/>
          <a:lstStyle>
            <a:lvl1pPr marL="0" indent="0">
              <a:buNone/>
              <a:defRPr>
                <a:latin typeface="+mn-lt"/>
              </a:defRPr>
            </a:lvl1pPr>
          </a:lstStyle>
          <a:p>
            <a:pPr lvl="0"/>
            <a:r>
              <a:rPr lang="en-US" dirty="0"/>
              <a:t>Phone Number</a:t>
            </a:r>
          </a:p>
        </p:txBody>
      </p:sp>
      <p:sp>
        <p:nvSpPr>
          <p:cNvPr id="17" name="Text Placeholder 10">
            <a:extLst>
              <a:ext uri="{FF2B5EF4-FFF2-40B4-BE49-F238E27FC236}">
                <a16:creationId xmlns:a16="http://schemas.microsoft.com/office/drawing/2014/main" id="{0BCA736D-CC37-4A51-89AE-E21A02317A58}"/>
              </a:ext>
            </a:extLst>
          </p:cNvPr>
          <p:cNvSpPr>
            <a:spLocks noGrp="1"/>
          </p:cNvSpPr>
          <p:nvPr>
            <p:ph type="body" sz="quarter" idx="21" hasCustomPrompt="1"/>
          </p:nvPr>
        </p:nvSpPr>
        <p:spPr>
          <a:xfrm>
            <a:off x="2600325" y="5383674"/>
            <a:ext cx="3943350" cy="532592"/>
          </a:xfrm>
        </p:spPr>
        <p:txBody>
          <a:bodyPr anchor="ctr"/>
          <a:lstStyle>
            <a:lvl1pPr marL="0" indent="0" algn="ctr">
              <a:buNone/>
              <a:defRPr>
                <a:latin typeface="+mn-lt"/>
              </a:defRPr>
            </a:lvl1pPr>
          </a:lstStyle>
          <a:p>
            <a:pPr lvl="0"/>
            <a:r>
              <a:rPr lang="en-US" dirty="0"/>
              <a:t>Web Address</a:t>
            </a:r>
          </a:p>
        </p:txBody>
      </p:sp>
    </p:spTree>
    <p:extLst>
      <p:ext uri="{BB962C8B-B14F-4D97-AF65-F5344CB8AC3E}">
        <p14:creationId xmlns:p14="http://schemas.microsoft.com/office/powerpoint/2010/main" val="1854036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cronym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numCol="2"/>
          <a:lstStyle>
            <a:lvl1pPr>
              <a:defRPr>
                <a:solidFill>
                  <a:srgbClr val="000000"/>
                </a:solidFill>
                <a:latin typeface="+mn-lt"/>
              </a:defRPr>
            </a:lvl1pPr>
          </a:lstStyle>
          <a:p>
            <a:pPr lvl="0"/>
            <a:r>
              <a:rPr lang="en-US" dirty="0"/>
              <a:t>Place Acronyms Here – This list has 2 columns to make it easier to add as many as you need. </a:t>
            </a:r>
          </a:p>
        </p:txBody>
      </p:sp>
      <p:sp>
        <p:nvSpPr>
          <p:cNvPr id="6" name="Slide Number Placeholder 5"/>
          <p:cNvSpPr>
            <a:spLocks noGrp="1"/>
          </p:cNvSpPr>
          <p:nvPr>
            <p:ph type="sldNum" sz="quarter" idx="12"/>
          </p:nvPr>
        </p:nvSpPr>
        <p:spPr/>
        <p:txBody>
          <a:bodyPr/>
          <a:lstStyle>
            <a:lvl1pPr>
              <a:defRPr>
                <a:latin typeface="+mn-lt"/>
              </a:defRPr>
            </a:lvl1pPr>
          </a:lstStyle>
          <a:p>
            <a:fld id="{A0EC8638-D38E-4C5B-8C11-DA859CF37C29}" type="slidenum">
              <a:rPr lang="en-US" smtClean="0"/>
              <a:pPr/>
              <a:t>‹#›</a:t>
            </a:fld>
            <a:endParaRPr lang="en-US" dirty="0"/>
          </a:p>
        </p:txBody>
      </p:sp>
      <p:sp>
        <p:nvSpPr>
          <p:cNvPr id="5" name="Title 1">
            <a:extLst>
              <a:ext uri="{FF2B5EF4-FFF2-40B4-BE49-F238E27FC236}">
                <a16:creationId xmlns:a16="http://schemas.microsoft.com/office/drawing/2014/main" id="{F2977BF7-C691-4DC7-AA5B-AE6458762ECE}"/>
              </a:ext>
            </a:extLst>
          </p:cNvPr>
          <p:cNvSpPr txBox="1">
            <a:spLocks/>
          </p:cNvSpPr>
          <p:nvPr userDrawn="1"/>
        </p:nvSpPr>
        <p:spPr>
          <a:xfrm>
            <a:off x="628650" y="0"/>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dirty="0">
                <a:solidFill>
                  <a:srgbClr val="1F4E79"/>
                </a:solidFill>
                <a:latin typeface="Times New Roman" panose="02020603050405020304" pitchFamily="18" charset="0"/>
                <a:ea typeface="+mj-ea"/>
                <a:cs typeface="Times New Roman" panose="02020603050405020304" pitchFamily="18" charset="0"/>
              </a:defRPr>
            </a:lvl1pPr>
          </a:lstStyle>
          <a:p>
            <a:r>
              <a:rPr lang="en-US" dirty="0">
                <a:solidFill>
                  <a:srgbClr val="2D4E6B"/>
                </a:solidFill>
                <a:latin typeface="+mn-lt"/>
              </a:rPr>
              <a:t>Acronyms</a:t>
            </a:r>
          </a:p>
        </p:txBody>
      </p:sp>
    </p:spTree>
    <p:extLst>
      <p:ext uri="{BB962C8B-B14F-4D97-AF65-F5344CB8AC3E}">
        <p14:creationId xmlns:p14="http://schemas.microsoft.com/office/powerpoint/2010/main" val="3560398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marL="514350" indent="-5143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dirty="0"/>
              <a:t>Click to add Agenda item 1</a:t>
            </a:r>
          </a:p>
        </p:txBody>
      </p:sp>
      <p:sp>
        <p:nvSpPr>
          <p:cNvPr id="6" name="Slide Number Placeholder 5"/>
          <p:cNvSpPr>
            <a:spLocks noGrp="1"/>
          </p:cNvSpPr>
          <p:nvPr>
            <p:ph type="sldNum" sz="quarter" idx="12"/>
          </p:nvPr>
        </p:nvSpPr>
        <p:spPr/>
        <p:txBody>
          <a:bodyPr/>
          <a:lstStyle/>
          <a:p>
            <a:fld id="{A0EC8638-D38E-4C5B-8C11-DA859CF37C29}" type="slidenum">
              <a:rPr lang="en-US" smtClean="0"/>
              <a:t>‹#›</a:t>
            </a:fld>
            <a:endParaRPr lang="en-US" dirty="0"/>
          </a:p>
        </p:txBody>
      </p:sp>
      <p:sp>
        <p:nvSpPr>
          <p:cNvPr id="7" name="Title 1">
            <a:extLst>
              <a:ext uri="{FF2B5EF4-FFF2-40B4-BE49-F238E27FC236}">
                <a16:creationId xmlns:a16="http://schemas.microsoft.com/office/drawing/2014/main" id="{5AEAF5C6-B59C-45C2-925E-4885EFA9EA13}"/>
              </a:ext>
            </a:extLst>
          </p:cNvPr>
          <p:cNvSpPr txBox="1">
            <a:spLocks/>
          </p:cNvSpPr>
          <p:nvPr userDrawn="1"/>
        </p:nvSpPr>
        <p:spPr>
          <a:xfrm>
            <a:off x="628650" y="0"/>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dirty="0">
                <a:solidFill>
                  <a:srgbClr val="1F4E79"/>
                </a:solidFill>
                <a:latin typeface="+mn-lt"/>
                <a:ea typeface="+mj-ea"/>
                <a:cs typeface="Times New Roman" panose="02020603050405020304" pitchFamily="18" charset="0"/>
              </a:defRPr>
            </a:lvl1pPr>
          </a:lstStyle>
          <a:p>
            <a:r>
              <a:rPr lang="en-US" dirty="0">
                <a:solidFill>
                  <a:srgbClr val="2D4E6B"/>
                </a:solidFill>
              </a:rPr>
              <a:t>Agenda</a:t>
            </a:r>
          </a:p>
        </p:txBody>
      </p:sp>
    </p:spTree>
    <p:extLst>
      <p:ext uri="{BB962C8B-B14F-4D97-AF65-F5344CB8AC3E}">
        <p14:creationId xmlns:p14="http://schemas.microsoft.com/office/powerpoint/2010/main" val="3402147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D4E6B"/>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A0EC8638-D38E-4C5B-8C11-DA859CF37C29}" type="slidenum">
              <a:rPr lang="en-US" smtClean="0"/>
              <a:t>‹#›</a:t>
            </a:fld>
            <a:endParaRPr lang="en-US" dirty="0"/>
          </a:p>
        </p:txBody>
      </p:sp>
    </p:spTree>
    <p:extLst>
      <p:ext uri="{BB962C8B-B14F-4D97-AF65-F5344CB8AC3E}">
        <p14:creationId xmlns:p14="http://schemas.microsoft.com/office/powerpoint/2010/main" val="220553644"/>
      </p:ext>
    </p:extLst>
  </p:cSld>
  <p:clrMapOvr>
    <a:masterClrMapping/>
  </p:clrMapOvr>
  <p:extLst>
    <p:ext uri="{DCECCB84-F9BA-43D5-87BE-67443E8EF086}">
      <p15:sldGuideLst xmlns:p15="http://schemas.microsoft.com/office/powerpoint/2012/main">
        <p15:guide id="1" orient="horz" pos="912"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rgbClr val="2D4E6B"/>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lang="en-US" sz="2400" kern="1200" smtClean="0">
                <a:solidFill>
                  <a:schemeClr val="tx1">
                    <a:lumMod val="75000"/>
                    <a:lumOff val="25000"/>
                  </a:schemeClr>
                </a:solidFill>
                <a:latin typeface="+mn-lt"/>
                <a:ea typeface="+mn-ea"/>
                <a:cs typeface="Times New Roman" panose="0202060305040502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a:latin typeface="+mn-lt"/>
              </a:defRPr>
            </a:lvl1pPr>
          </a:lstStyle>
          <a:p>
            <a:fld id="{A0EC8638-D38E-4C5B-8C11-DA859CF37C29}" type="slidenum">
              <a:rPr lang="en-US" smtClean="0"/>
              <a:pPr/>
              <a:t>‹#›</a:t>
            </a:fld>
            <a:endParaRPr lang="en-US" dirty="0"/>
          </a:p>
        </p:txBody>
      </p:sp>
    </p:spTree>
    <p:extLst>
      <p:ext uri="{BB962C8B-B14F-4D97-AF65-F5344CB8AC3E}">
        <p14:creationId xmlns:p14="http://schemas.microsoft.com/office/powerpoint/2010/main" val="3125738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D4E6B"/>
                </a:solidFill>
              </a:defRPr>
            </a:lvl1pPr>
          </a:lstStyle>
          <a:p>
            <a:r>
              <a:rPr lang="en-US"/>
              <a:t>Click to edit Master title style</a:t>
            </a:r>
            <a:endParaRPr lang="en-US" dirty="0"/>
          </a:p>
        </p:txBody>
      </p:sp>
      <p:sp>
        <p:nvSpPr>
          <p:cNvPr id="3" name="Content Placeholder 2"/>
          <p:cNvSpPr>
            <a:spLocks noGrp="1"/>
          </p:cNvSpPr>
          <p:nvPr>
            <p:ph sz="half" idx="1"/>
          </p:nvPr>
        </p:nvSpPr>
        <p:spPr>
          <a:xfrm>
            <a:off x="628650" y="1447800"/>
            <a:ext cx="3886200" cy="5273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447800"/>
            <a:ext cx="3886200" cy="5273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A0EC8638-D38E-4C5B-8C11-DA859CF37C29}" type="slidenum">
              <a:rPr lang="en-US" smtClean="0"/>
              <a:t>‹#›</a:t>
            </a:fld>
            <a:endParaRPr lang="en-US" dirty="0"/>
          </a:p>
        </p:txBody>
      </p:sp>
    </p:spTree>
    <p:extLst>
      <p:ext uri="{BB962C8B-B14F-4D97-AF65-F5344CB8AC3E}">
        <p14:creationId xmlns:p14="http://schemas.microsoft.com/office/powerpoint/2010/main" val="2503169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lvl1pPr>
              <a:defRPr>
                <a:solidFill>
                  <a:srgbClr val="2D4E6B"/>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8651" y="1447800"/>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8651" y="2271712"/>
            <a:ext cx="3868340" cy="44497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7959" y="1447800"/>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7959" y="2271712"/>
            <a:ext cx="3887391" cy="44497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A0EC8638-D38E-4C5B-8C11-DA859CF37C29}" type="slidenum">
              <a:rPr lang="en-US" smtClean="0"/>
              <a:t>‹#›</a:t>
            </a:fld>
            <a:endParaRPr lang="en-US" dirty="0"/>
          </a:p>
        </p:txBody>
      </p:sp>
    </p:spTree>
    <p:extLst>
      <p:ext uri="{BB962C8B-B14F-4D97-AF65-F5344CB8AC3E}">
        <p14:creationId xmlns:p14="http://schemas.microsoft.com/office/powerpoint/2010/main" val="353675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D4E6B"/>
                </a:solidFill>
              </a:defRPr>
            </a:lvl1p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A0EC8638-D38E-4C5B-8C11-DA859CF37C29}" type="slidenum">
              <a:rPr lang="en-US" smtClean="0"/>
              <a:t>‹#›</a:t>
            </a:fld>
            <a:endParaRPr lang="en-US" dirty="0"/>
          </a:p>
        </p:txBody>
      </p:sp>
    </p:spTree>
    <p:extLst>
      <p:ext uri="{BB962C8B-B14F-4D97-AF65-F5344CB8AC3E}">
        <p14:creationId xmlns:p14="http://schemas.microsoft.com/office/powerpoint/2010/main" val="3840955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0EC8638-D38E-4C5B-8C11-DA859CF37C29}" type="slidenum">
              <a:rPr lang="en-US" smtClean="0"/>
              <a:t>‹#›</a:t>
            </a:fld>
            <a:endParaRPr lang="en-US" dirty="0"/>
          </a:p>
        </p:txBody>
      </p:sp>
    </p:spTree>
    <p:extLst>
      <p:ext uri="{BB962C8B-B14F-4D97-AF65-F5344CB8AC3E}">
        <p14:creationId xmlns:p14="http://schemas.microsoft.com/office/powerpoint/2010/main" val="2174882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solidFill>
                  <a:srgbClr val="2D4E6B"/>
                </a:solidFill>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A0EC8638-D38E-4C5B-8C11-DA859CF37C29}" type="slidenum">
              <a:rPr lang="en-US" smtClean="0"/>
              <a:t>‹#›</a:t>
            </a:fld>
            <a:endParaRPr lang="en-US" dirty="0"/>
          </a:p>
        </p:txBody>
      </p:sp>
    </p:spTree>
    <p:extLst>
      <p:ext uri="{BB962C8B-B14F-4D97-AF65-F5344CB8AC3E}">
        <p14:creationId xmlns:p14="http://schemas.microsoft.com/office/powerpoint/2010/main" val="3551696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FEFAC60-7414-4FDE-BD15-9938009D9735}"/>
              </a:ext>
              <a:ext uri="{C183D7F6-B498-43B3-948B-1728B52AA6E4}">
                <adec:decorative xmlns:adec="http://schemas.microsoft.com/office/drawing/2017/decorative" val="1"/>
              </a:ext>
            </a:extLst>
          </p:cNvPr>
          <p:cNvPicPr>
            <a:picLocks noChangeAspect="1"/>
          </p:cNvPicPr>
          <p:nvPr userDrawn="1"/>
        </p:nvPicPr>
        <p:blipFill rotWithShape="1">
          <a:blip r:embed="rId15">
            <a:alphaModFix amt="20000"/>
            <a:extLst>
              <a:ext uri="{28A0092B-C50C-407E-A947-70E740481C1C}">
                <a14:useLocalDpi xmlns:a14="http://schemas.microsoft.com/office/drawing/2010/main" val="0"/>
              </a:ext>
            </a:extLst>
          </a:blip>
          <a:srcRect l="19061" t="22044"/>
          <a:stretch/>
        </p:blipFill>
        <p:spPr>
          <a:xfrm>
            <a:off x="-1" y="0"/>
            <a:ext cx="1877831" cy="1758156"/>
          </a:xfrm>
          <a:prstGeom prst="rect">
            <a:avLst/>
          </a:prstGeom>
        </p:spPr>
      </p:pic>
      <p:sp>
        <p:nvSpPr>
          <p:cNvPr id="2" name="Title Placeholder 1"/>
          <p:cNvSpPr>
            <a:spLocks noGrp="1"/>
          </p:cNvSpPr>
          <p:nvPr>
            <p:ph type="title"/>
          </p:nvPr>
        </p:nvSpPr>
        <p:spPr>
          <a:xfrm>
            <a:off x="628650" y="0"/>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460498"/>
            <a:ext cx="7886700" cy="5260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a:extLst>
              <a:ext uri="{FF2B5EF4-FFF2-40B4-BE49-F238E27FC236}">
                <a16:creationId xmlns:a16="http://schemas.microsoft.com/office/drawing/2014/main" id="{6CAAE399-9663-4155-9710-CBEED152DDAD}"/>
              </a:ext>
              <a:ext uri="{C183D7F6-B498-43B3-948B-1728B52AA6E4}">
                <adec:decorative xmlns:adec="http://schemas.microsoft.com/office/drawing/2017/decorative" val="1"/>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8140566" y="5663696"/>
            <a:ext cx="764198" cy="1026534"/>
          </a:xfrm>
          <a:prstGeom prst="rect">
            <a:avLst/>
          </a:prstGeom>
        </p:spPr>
      </p:pic>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lang="en-US" sz="1600" kern="1200" smtClean="0">
                <a:solidFill>
                  <a:srgbClr val="2D4E6B"/>
                </a:solidFill>
                <a:latin typeface="+mn-lt"/>
                <a:ea typeface="+mn-ea"/>
                <a:cs typeface="Times New Roman" panose="02020603050405020304" pitchFamily="18" charset="0"/>
              </a:defRPr>
            </a:lvl1pPr>
          </a:lstStyle>
          <a:p>
            <a:fld id="{A0EC8638-D38E-4C5B-8C11-DA859CF37C29}" type="slidenum">
              <a:rPr lang="en-US" smtClean="0"/>
              <a:pPr/>
              <a:t>‹#›</a:t>
            </a:fld>
            <a:endParaRPr lang="en-US" dirty="0"/>
          </a:p>
        </p:txBody>
      </p:sp>
    </p:spTree>
    <p:extLst>
      <p:ext uri="{BB962C8B-B14F-4D97-AF65-F5344CB8AC3E}">
        <p14:creationId xmlns:p14="http://schemas.microsoft.com/office/powerpoint/2010/main" val="27204611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83"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81" r:id="rId12"/>
    <p:sldLayoutId id="2147483682" r:id="rId13"/>
  </p:sldLayoutIdLst>
  <p:hf hdr="0" ftr="0"/>
  <p:txStyles>
    <p:titleStyle>
      <a:lvl1pPr algn="l" defTabSz="914400" rtl="0" eaLnBrk="1" latinLnBrk="0" hangingPunct="1">
        <a:lnSpc>
          <a:spcPct val="90000"/>
        </a:lnSpc>
        <a:spcBef>
          <a:spcPct val="0"/>
        </a:spcBef>
        <a:buNone/>
        <a:defRPr lang="en-US" sz="4800" kern="1200" dirty="0">
          <a:solidFill>
            <a:srgbClr val="2D4E6B"/>
          </a:solidFill>
          <a:latin typeface="+mn-lt"/>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800" kern="1200" dirty="0" smtClean="0">
          <a:solidFill>
            <a:schemeClr val="tx1"/>
          </a:solidFill>
          <a:latin typeface="+mn-lt"/>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12"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hyperlink" Target="mailto:smcelhany@health.nv.gov" TargetMode="External"/><Relationship Id="rId3" Type="http://schemas.openxmlformats.org/officeDocument/2006/relationships/image" Target="../media/image22.svg"/><Relationship Id="rId7" Type="http://schemas.openxmlformats.org/officeDocument/2006/relationships/image" Target="../media/image26.svg"/><Relationship Id="rId2" Type="http://schemas.openxmlformats.org/officeDocument/2006/relationships/image" Target="../media/image21.png"/><Relationship Id="rId1" Type="http://schemas.openxmlformats.org/officeDocument/2006/relationships/slideLayout" Target="../slideLayouts/slideLayout3.xml"/><Relationship Id="rId6" Type="http://schemas.openxmlformats.org/officeDocument/2006/relationships/image" Target="../media/image25.png"/><Relationship Id="rId5" Type="http://schemas.openxmlformats.org/officeDocument/2006/relationships/image" Target="../media/image24.svg"/><Relationship Id="rId10" Type="http://schemas.openxmlformats.org/officeDocument/2006/relationships/hyperlink" Target="https://dpbh.nv.gov/Programs/TB/Tuberculosis_(TB)_Prevention,_Control_and_Elimination_Program_-Home/" TargetMode="External"/><Relationship Id="rId4" Type="http://schemas.openxmlformats.org/officeDocument/2006/relationships/image" Target="../media/image23.png"/><Relationship Id="rId9" Type="http://schemas.openxmlformats.org/officeDocument/2006/relationships/hyperlink" Target="https://www.cdc.gov/tb/default.htm"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dpbh.nv.gov/uploadedFiles/dpbh.nv.gov/content/Programs/TB/dta/Publications/DPBH%20TB%20NAAT%20Use%20for%20MTB%20Technical%20Bulletin_04"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3.xml"/><Relationship Id="rId5" Type="http://schemas.openxmlformats.org/officeDocument/2006/relationships/image" Target="../media/image20.sv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1A329-3FB8-496B-8AC6-2927384D1A06}"/>
              </a:ext>
            </a:extLst>
          </p:cNvPr>
          <p:cNvSpPr>
            <a:spLocks noGrp="1"/>
          </p:cNvSpPr>
          <p:nvPr>
            <p:ph type="ctrTitle"/>
          </p:nvPr>
        </p:nvSpPr>
        <p:spPr/>
        <p:txBody>
          <a:bodyPr>
            <a:normAutofit/>
          </a:bodyPr>
          <a:lstStyle/>
          <a:p>
            <a:r>
              <a:rPr lang="en-US" sz="2000" dirty="0"/>
              <a:t>Division of Public and Behavioral Health</a:t>
            </a:r>
          </a:p>
        </p:txBody>
      </p:sp>
      <p:sp>
        <p:nvSpPr>
          <p:cNvPr id="3" name="Subtitle 2">
            <a:extLst>
              <a:ext uri="{FF2B5EF4-FFF2-40B4-BE49-F238E27FC236}">
                <a16:creationId xmlns:a16="http://schemas.microsoft.com/office/drawing/2014/main" id="{A198E897-CBE8-4C7F-A765-03F2FCB57C23}"/>
              </a:ext>
            </a:extLst>
          </p:cNvPr>
          <p:cNvSpPr>
            <a:spLocks noGrp="1"/>
          </p:cNvSpPr>
          <p:nvPr>
            <p:ph type="subTitle" idx="1"/>
          </p:nvPr>
        </p:nvSpPr>
        <p:spPr>
          <a:xfrm>
            <a:off x="807720" y="5384418"/>
            <a:ext cx="7315200" cy="466344"/>
          </a:xfrm>
        </p:spPr>
        <p:txBody>
          <a:bodyPr>
            <a:noAutofit/>
          </a:bodyPr>
          <a:lstStyle/>
          <a:p>
            <a:pPr>
              <a:lnSpc>
                <a:spcPts val="1100"/>
              </a:lnSpc>
            </a:pPr>
            <a:r>
              <a:rPr lang="en-US" sz="1800" dirty="0"/>
              <a:t>DPBH Tuberculosis (TB) Program in Conjunction with</a:t>
            </a:r>
          </a:p>
          <a:p>
            <a:pPr>
              <a:lnSpc>
                <a:spcPts val="1100"/>
              </a:lnSpc>
            </a:pPr>
            <a:r>
              <a:rPr lang="en-US" sz="1800" dirty="0"/>
              <a:t>Nevada’s Local Health Department TB Program Partners </a:t>
            </a:r>
          </a:p>
        </p:txBody>
      </p:sp>
      <p:sp>
        <p:nvSpPr>
          <p:cNvPr id="4" name="Date Placeholder 3">
            <a:extLst>
              <a:ext uri="{FF2B5EF4-FFF2-40B4-BE49-F238E27FC236}">
                <a16:creationId xmlns:a16="http://schemas.microsoft.com/office/drawing/2014/main" id="{1C79C71E-D54E-40F1-A712-F8F7288AA725}"/>
              </a:ext>
            </a:extLst>
          </p:cNvPr>
          <p:cNvSpPr>
            <a:spLocks noGrp="1"/>
          </p:cNvSpPr>
          <p:nvPr>
            <p:ph type="dt" sz="half" idx="10"/>
          </p:nvPr>
        </p:nvSpPr>
        <p:spPr/>
        <p:txBody>
          <a:bodyPr/>
          <a:lstStyle/>
          <a:p>
            <a:fld id="{4C7C30BE-F809-40C4-85AC-A11F0466CCBC}" type="datetime1">
              <a:rPr lang="en-US" smtClean="0"/>
              <a:pPr/>
              <a:t>7/8/2022</a:t>
            </a:fld>
            <a:endParaRPr lang="en-US" dirty="0"/>
          </a:p>
        </p:txBody>
      </p:sp>
      <p:sp>
        <p:nvSpPr>
          <p:cNvPr id="5" name="Text Placeholder 4">
            <a:extLst>
              <a:ext uri="{FF2B5EF4-FFF2-40B4-BE49-F238E27FC236}">
                <a16:creationId xmlns:a16="http://schemas.microsoft.com/office/drawing/2014/main" id="{57C44EEA-12BD-4D1B-B9E1-720DD256276E}"/>
              </a:ext>
            </a:extLst>
          </p:cNvPr>
          <p:cNvSpPr>
            <a:spLocks noGrp="1"/>
          </p:cNvSpPr>
          <p:nvPr>
            <p:ph type="body" sz="quarter" idx="13"/>
          </p:nvPr>
        </p:nvSpPr>
        <p:spPr>
          <a:xfrm>
            <a:off x="685800" y="4155168"/>
            <a:ext cx="7772400" cy="466344"/>
          </a:xfrm>
        </p:spPr>
        <p:txBody>
          <a:bodyPr>
            <a:noAutofit/>
          </a:bodyPr>
          <a:lstStyle/>
          <a:p>
            <a:r>
              <a:rPr lang="en-US" sz="2600" b="1" i="1" dirty="0">
                <a:solidFill>
                  <a:srgbClr val="0070C0"/>
                </a:solidFill>
              </a:rPr>
              <a:t>Using Rapid DNA Tests (NAATs) Effectively for Rapid Mycobacterium Tuberculosis Detection</a:t>
            </a:r>
          </a:p>
        </p:txBody>
      </p:sp>
    </p:spTree>
    <p:extLst>
      <p:ext uri="{BB962C8B-B14F-4D97-AF65-F5344CB8AC3E}">
        <p14:creationId xmlns:p14="http://schemas.microsoft.com/office/powerpoint/2010/main" val="2505890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15912-ABA7-456D-902F-14ABA921A597}"/>
              </a:ext>
            </a:extLst>
          </p:cNvPr>
          <p:cNvSpPr>
            <a:spLocks noGrp="1"/>
          </p:cNvSpPr>
          <p:nvPr>
            <p:ph type="title"/>
          </p:nvPr>
        </p:nvSpPr>
        <p:spPr>
          <a:xfrm>
            <a:off x="3598807" y="-336652"/>
            <a:ext cx="4817137" cy="1676603"/>
          </a:xfrm>
        </p:spPr>
        <p:txBody>
          <a:bodyPr>
            <a:normAutofit/>
          </a:bodyPr>
          <a:lstStyle/>
          <a:p>
            <a:r>
              <a:rPr lang="en-US" dirty="0"/>
              <a:t>Scenario 2 Answer</a:t>
            </a:r>
          </a:p>
        </p:txBody>
      </p:sp>
      <p:sp>
        <p:nvSpPr>
          <p:cNvPr id="11" name="Rectangle 10">
            <a:extLst>
              <a:ext uri="{FF2B5EF4-FFF2-40B4-BE49-F238E27FC236}">
                <a16:creationId xmlns:a16="http://schemas.microsoft.com/office/drawing/2014/main" id="{8E20FA99-AAAC-4AF3-9FAE-707420324F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ounded Rectangle 9">
            <a:extLst>
              <a:ext uri="{FF2B5EF4-FFF2-40B4-BE49-F238E27FC236}">
                <a16:creationId xmlns:a16="http://schemas.microsoft.com/office/drawing/2014/main" id="{9573BE85-6043-4C3A-A7DD-483A0A5FB7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474" y="559407"/>
            <a:ext cx="275005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7E32F68-85C3-456B-90EF-D7E47FA15BF9}"/>
              </a:ext>
            </a:extLst>
          </p:cNvPr>
          <p:cNvSpPr>
            <a:spLocks noGrp="1"/>
          </p:cNvSpPr>
          <p:nvPr>
            <p:ph idx="1"/>
          </p:nvPr>
        </p:nvSpPr>
        <p:spPr>
          <a:xfrm>
            <a:off x="3684555" y="831883"/>
            <a:ext cx="4817136" cy="5629877"/>
          </a:xfrm>
        </p:spPr>
        <p:txBody>
          <a:bodyPr>
            <a:noAutofit/>
          </a:bodyPr>
          <a:lstStyle/>
          <a:p>
            <a:pPr marL="0" indent="0">
              <a:lnSpc>
                <a:spcPct val="100000"/>
              </a:lnSpc>
              <a:spcBef>
                <a:spcPts val="0"/>
              </a:spcBef>
              <a:buNone/>
            </a:pPr>
            <a:r>
              <a:rPr lang="en-US" sz="1400" b="1" dirty="0"/>
              <a:t>Can this patient be safely removed from respiratory isolation on the evening of hospital day 2?</a:t>
            </a:r>
          </a:p>
          <a:p>
            <a:pPr marL="0" indent="0">
              <a:buNone/>
            </a:pPr>
            <a:r>
              <a:rPr lang="en-US" sz="1500" b="1" dirty="0"/>
              <a:t>Yes.</a:t>
            </a:r>
          </a:p>
          <a:p>
            <a:pPr marL="0" indent="0">
              <a:buNone/>
            </a:pPr>
            <a:r>
              <a:rPr lang="en-US" sz="1500" b="0" i="0" u="none" strike="noStrike" baseline="0" dirty="0"/>
              <a:t>This patient has repeated negative testing in the past for latent TB infection and has no significant risk factors for ongoing or recent exposure. </a:t>
            </a:r>
          </a:p>
          <a:p>
            <a:pPr marL="0" indent="0">
              <a:buNone/>
            </a:pPr>
            <a:r>
              <a:rPr lang="en-US" sz="1500" dirty="0"/>
              <a:t>T</a:t>
            </a:r>
            <a:r>
              <a:rPr lang="en-US" sz="1500" b="0" i="0" u="none" strike="noStrike" baseline="0" dirty="0"/>
              <a:t>herefore, a low clinical probability of TB disease. </a:t>
            </a:r>
          </a:p>
          <a:p>
            <a:pPr marL="0" indent="0">
              <a:buNone/>
            </a:pPr>
            <a:r>
              <a:rPr lang="en-US" sz="1500" b="0" i="0" u="none" strike="noStrike" baseline="0" dirty="0"/>
              <a:t>For patients with a low to low-intermediate clinical probability of TB, a negative NAAT on a good quality expectorated sputum specimen, confirmed by a second negative specimen, has a 99% negative predictive value for TB, thus enabling removal from airborne respiratory isolation and pursuit of an alternative diagnosis. </a:t>
            </a:r>
            <a:endParaRPr lang="en-US" sz="100" i="1" dirty="0"/>
          </a:p>
          <a:p>
            <a:pPr marL="0" indent="0">
              <a:buNone/>
            </a:pPr>
            <a:r>
              <a:rPr lang="en-US" sz="1500" i="1" dirty="0"/>
              <a:t>Note: </a:t>
            </a:r>
            <a:r>
              <a:rPr lang="en-US" sz="1500" b="0" i="1" u="none" strike="noStrike" baseline="0" dirty="0"/>
              <a:t>In patients with a high clinical risk for TB disease and in whom an alternative diagnosis has not been established, additional testing may be appropriate before removing from isolation. </a:t>
            </a:r>
          </a:p>
          <a:p>
            <a:pPr marL="0" indent="0">
              <a:buNone/>
            </a:pPr>
            <a:r>
              <a:rPr lang="en-US" sz="1500" b="1" dirty="0"/>
              <a:t>Takeaways from Case 2: AFB (-)/NAAT (-)</a:t>
            </a:r>
          </a:p>
          <a:p>
            <a:pPr marL="0" indent="0">
              <a:buNone/>
            </a:pPr>
            <a:r>
              <a:rPr lang="en-US" sz="1500" u="none" strike="noStrike" baseline="0" dirty="0">
                <a:solidFill>
                  <a:srgbClr val="000000"/>
                </a:solidFill>
              </a:rPr>
              <a:t>A</a:t>
            </a:r>
            <a:r>
              <a:rPr lang="en-US" sz="1500" b="0" u="none" strike="noStrike" baseline="0" dirty="0">
                <a:solidFill>
                  <a:srgbClr val="000000"/>
                </a:solidFill>
              </a:rPr>
              <a:t> patient with low clinical risk for TB despite a suggestive chest x-ray illustrates how obtaining NAATs on initial evaluation can facilitate early removal from airborne respiratory isolation. </a:t>
            </a:r>
            <a:endParaRPr lang="en-US" sz="1500" dirty="0"/>
          </a:p>
        </p:txBody>
      </p:sp>
      <p:sp>
        <p:nvSpPr>
          <p:cNvPr id="4" name="Slide Number Placeholder 3">
            <a:extLst>
              <a:ext uri="{FF2B5EF4-FFF2-40B4-BE49-F238E27FC236}">
                <a16:creationId xmlns:a16="http://schemas.microsoft.com/office/drawing/2014/main" id="{3CF4864E-5D26-41AD-A0AB-9C0BA12F5B2F}"/>
              </a:ext>
            </a:extLst>
          </p:cNvPr>
          <p:cNvSpPr>
            <a:spLocks noGrp="1"/>
          </p:cNvSpPr>
          <p:nvPr>
            <p:ph type="sldNum" sz="quarter" idx="12"/>
          </p:nvPr>
        </p:nvSpPr>
        <p:spPr>
          <a:xfrm>
            <a:off x="219456" y="6356350"/>
            <a:ext cx="514350" cy="365125"/>
          </a:xfrm>
        </p:spPr>
        <p:txBody>
          <a:bodyPr>
            <a:normAutofit/>
          </a:bodyPr>
          <a:lstStyle/>
          <a:p>
            <a:pPr>
              <a:spcAft>
                <a:spcPts val="600"/>
              </a:spcAft>
            </a:pPr>
            <a:fld id="{A0EC8638-D38E-4C5B-8C11-DA859CF37C29}" type="slidenum">
              <a:rPr lang="en-US" sz="1000">
                <a:solidFill>
                  <a:srgbClr val="595959"/>
                </a:solidFill>
              </a:rPr>
              <a:pPr>
                <a:spcAft>
                  <a:spcPts val="600"/>
                </a:spcAft>
              </a:pPr>
              <a:t>10</a:t>
            </a:fld>
            <a:endParaRPr lang="en-US" sz="1000" dirty="0">
              <a:solidFill>
                <a:srgbClr val="595959"/>
              </a:solidFill>
            </a:endParaRPr>
          </a:p>
        </p:txBody>
      </p:sp>
      <p:pic>
        <p:nvPicPr>
          <p:cNvPr id="8" name="Graphic 7" descr="Clipboard Checked with solid fill">
            <a:extLst>
              <a:ext uri="{FF2B5EF4-FFF2-40B4-BE49-F238E27FC236}">
                <a16:creationId xmlns:a16="http://schemas.microsoft.com/office/drawing/2014/main" id="{32906A76-12F1-4F3C-9B77-3E056C69CB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9946" y="2447948"/>
            <a:ext cx="1652998" cy="1652998"/>
          </a:xfrm>
          <a:prstGeom prst="rect">
            <a:avLst/>
          </a:prstGeom>
        </p:spPr>
      </p:pic>
    </p:spTree>
    <p:extLst>
      <p:ext uri="{BB962C8B-B14F-4D97-AF65-F5344CB8AC3E}">
        <p14:creationId xmlns:p14="http://schemas.microsoft.com/office/powerpoint/2010/main" val="104318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32272-8CC2-40E5-BAA0-E587C4E80878}"/>
              </a:ext>
            </a:extLst>
          </p:cNvPr>
          <p:cNvSpPr>
            <a:spLocks noGrp="1"/>
          </p:cNvSpPr>
          <p:nvPr>
            <p:ph type="title"/>
          </p:nvPr>
        </p:nvSpPr>
        <p:spPr>
          <a:xfrm>
            <a:off x="666527" y="343742"/>
            <a:ext cx="5605629" cy="994172"/>
          </a:xfrm>
        </p:spPr>
        <p:txBody>
          <a:bodyPr>
            <a:noAutofit/>
          </a:bodyPr>
          <a:lstStyle/>
          <a:p>
            <a:r>
              <a:rPr lang="en-US" dirty="0"/>
              <a:t>Case Scenario 3</a:t>
            </a:r>
            <a:br>
              <a:rPr lang="en-US" dirty="0"/>
            </a:br>
            <a:endParaRPr lang="en-US" dirty="0"/>
          </a:p>
        </p:txBody>
      </p:sp>
      <p:sp>
        <p:nvSpPr>
          <p:cNvPr id="3" name="Content Placeholder 2">
            <a:extLst>
              <a:ext uri="{FF2B5EF4-FFF2-40B4-BE49-F238E27FC236}">
                <a16:creationId xmlns:a16="http://schemas.microsoft.com/office/drawing/2014/main" id="{4D2C7DCB-B6D7-4E49-A03B-E85914B515B5}"/>
              </a:ext>
            </a:extLst>
          </p:cNvPr>
          <p:cNvSpPr>
            <a:spLocks noGrp="1"/>
          </p:cNvSpPr>
          <p:nvPr>
            <p:ph idx="1"/>
          </p:nvPr>
        </p:nvSpPr>
        <p:spPr>
          <a:xfrm>
            <a:off x="423206" y="935925"/>
            <a:ext cx="6307590" cy="5772754"/>
          </a:xfrm>
        </p:spPr>
        <p:txBody>
          <a:bodyPr anchor="ctr">
            <a:noAutofit/>
          </a:bodyPr>
          <a:lstStyle/>
          <a:p>
            <a:pPr marL="0" indent="0">
              <a:buNone/>
            </a:pPr>
            <a:r>
              <a:rPr lang="en-US" sz="1600" b="1" i="0" u="none" strike="noStrike" baseline="0" dirty="0"/>
              <a:t>A </a:t>
            </a:r>
            <a:r>
              <a:rPr lang="en-US" sz="1600" b="1" dirty="0"/>
              <a:t>61</a:t>
            </a:r>
            <a:r>
              <a:rPr lang="en-US" sz="1600" b="1" i="0" u="none" strike="noStrike" baseline="0" dirty="0"/>
              <a:t>-year-old female is evaluated for a chronic productive cough for years. </a:t>
            </a:r>
          </a:p>
          <a:p>
            <a:pPr marL="0" indent="0">
              <a:buNone/>
            </a:pPr>
            <a:r>
              <a:rPr lang="en-US" sz="1500" dirty="0"/>
              <a:t>History:</a:t>
            </a:r>
            <a:endParaRPr lang="en-US" sz="1500" i="0" u="none" strike="noStrike" baseline="0" dirty="0"/>
          </a:p>
          <a:p>
            <a:pPr>
              <a:lnSpc>
                <a:spcPts val="1400"/>
              </a:lnSpc>
            </a:pPr>
            <a:r>
              <a:rPr lang="en-US" sz="1500" b="0" i="0" u="none" strike="noStrike" baseline="0" dirty="0"/>
              <a:t>Always a non-smoker</a:t>
            </a:r>
          </a:p>
          <a:p>
            <a:pPr>
              <a:lnSpc>
                <a:spcPts val="1400"/>
              </a:lnSpc>
            </a:pPr>
            <a:r>
              <a:rPr lang="en-US" sz="1500" dirty="0"/>
              <a:t>Works from home as a travel agent</a:t>
            </a:r>
            <a:endParaRPr lang="en-US" sz="1500" b="0" i="0" u="none" strike="noStrike" baseline="0" dirty="0"/>
          </a:p>
          <a:p>
            <a:pPr>
              <a:lnSpc>
                <a:spcPts val="1400"/>
              </a:lnSpc>
            </a:pPr>
            <a:r>
              <a:rPr lang="en-US" sz="1500" dirty="0"/>
              <a:t>Medication(s): OTC multivitamin</a:t>
            </a:r>
            <a:endParaRPr lang="en-US" sz="1500" b="0" i="0" u="none" strike="noStrike" baseline="0" dirty="0"/>
          </a:p>
          <a:p>
            <a:pPr>
              <a:lnSpc>
                <a:spcPts val="1400"/>
              </a:lnSpc>
            </a:pPr>
            <a:r>
              <a:rPr lang="en-US" sz="1500" dirty="0"/>
              <a:t>Prior treatments with antibiotics, empiric asthma regimens, </a:t>
            </a:r>
          </a:p>
          <a:p>
            <a:pPr marL="0" indent="0">
              <a:lnSpc>
                <a:spcPts val="1400"/>
              </a:lnSpc>
              <a:buNone/>
            </a:pPr>
            <a:r>
              <a:rPr lang="en-US" sz="1500" dirty="0"/>
              <a:t>        and GERD regimens have not improved symptoms</a:t>
            </a:r>
            <a:endParaRPr lang="en-US" sz="1500" b="0" i="0" u="none" strike="noStrike" baseline="0" dirty="0"/>
          </a:p>
          <a:p>
            <a:pPr>
              <a:lnSpc>
                <a:spcPts val="1400"/>
              </a:lnSpc>
            </a:pPr>
            <a:r>
              <a:rPr lang="en-US" sz="1500" dirty="0"/>
              <a:t>No family history of lung disease</a:t>
            </a:r>
          </a:p>
          <a:p>
            <a:pPr marL="0" indent="0">
              <a:lnSpc>
                <a:spcPts val="1400"/>
              </a:lnSpc>
              <a:buNone/>
            </a:pPr>
            <a:r>
              <a:rPr lang="en-US" sz="1500" b="0" i="0" u="none" strike="noStrike" baseline="0" dirty="0"/>
              <a:t>Current diagnostics:</a:t>
            </a:r>
          </a:p>
          <a:p>
            <a:pPr>
              <a:lnSpc>
                <a:spcPts val="1400"/>
              </a:lnSpc>
            </a:pPr>
            <a:r>
              <a:rPr lang="en-US" sz="1500" dirty="0"/>
              <a:t>Chest CT scan demonstrates central bronchiectasis which has progressed over the past year.</a:t>
            </a:r>
          </a:p>
          <a:p>
            <a:pPr>
              <a:lnSpc>
                <a:spcPts val="1400"/>
              </a:lnSpc>
            </a:pPr>
            <a:r>
              <a:rPr lang="en-US" sz="1500" b="0" i="0" u="none" strike="noStrike" baseline="0" dirty="0"/>
              <a:t>Expectorated sputum analysis: </a:t>
            </a:r>
            <a:r>
              <a:rPr lang="en-US" sz="1500" dirty="0"/>
              <a:t>2 specimens, both AFB positive and NAAT for MTB negative.</a:t>
            </a:r>
          </a:p>
          <a:p>
            <a:pPr marL="0" indent="0">
              <a:lnSpc>
                <a:spcPts val="1400"/>
              </a:lnSpc>
              <a:buNone/>
            </a:pPr>
            <a:r>
              <a:rPr lang="en-US" sz="1500" b="1" dirty="0"/>
              <a:t>Question: </a:t>
            </a:r>
            <a:r>
              <a:rPr lang="en-US" sz="1500" b="1" i="0" u="none" strike="noStrike" baseline="0" dirty="0">
                <a:solidFill>
                  <a:srgbClr val="000000"/>
                </a:solidFill>
              </a:rPr>
              <a:t>Which of the following is most likely correct for this patient?</a:t>
            </a:r>
          </a:p>
          <a:p>
            <a:pPr marL="342900" indent="-342900">
              <a:lnSpc>
                <a:spcPts val="1400"/>
              </a:lnSpc>
              <a:buAutoNum type="alphaUcParenR"/>
            </a:pPr>
            <a:r>
              <a:rPr lang="en-US" sz="1500" b="0" i="0" u="none" strike="noStrike" baseline="0" dirty="0">
                <a:solidFill>
                  <a:srgbClr val="000000"/>
                </a:solidFill>
              </a:rPr>
              <a:t>The patient has pulmonary tuberculosis. </a:t>
            </a:r>
          </a:p>
          <a:p>
            <a:pPr marL="342900" indent="-342900">
              <a:lnSpc>
                <a:spcPts val="1400"/>
              </a:lnSpc>
              <a:buAutoNum type="alphaUcParenR"/>
            </a:pPr>
            <a:r>
              <a:rPr lang="en-US" sz="1500" b="0" i="0" u="none" strike="noStrike" baseline="0" dirty="0">
                <a:solidFill>
                  <a:srgbClr val="000000"/>
                </a:solidFill>
              </a:rPr>
              <a:t>The positive AFB stains are false positives and should be disregarded. </a:t>
            </a:r>
          </a:p>
          <a:p>
            <a:pPr marL="342900" indent="-342900">
              <a:lnSpc>
                <a:spcPts val="1400"/>
              </a:lnSpc>
              <a:buAutoNum type="alphaUcParenR"/>
            </a:pPr>
            <a:r>
              <a:rPr lang="en-US" sz="1500" b="0" i="0" u="none" strike="noStrike" baseline="0" dirty="0">
                <a:solidFill>
                  <a:srgbClr val="000000"/>
                </a:solidFill>
              </a:rPr>
              <a:t>The patient has an active non-tuberculous mycobacterial infection (NTM). </a:t>
            </a:r>
            <a:endParaRPr lang="en-US" sz="1500" b="1" dirty="0"/>
          </a:p>
          <a:p>
            <a:pPr marL="0" indent="0">
              <a:lnSpc>
                <a:spcPts val="1400"/>
              </a:lnSpc>
              <a:buNone/>
            </a:pPr>
            <a:endParaRPr lang="en-US" sz="1500" b="1" dirty="0"/>
          </a:p>
        </p:txBody>
      </p:sp>
      <p:sp>
        <p:nvSpPr>
          <p:cNvPr id="50" name="Rectangle 4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 name="Oval 5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0" name="Graphic 9" descr="Stethoscope with solid fill">
            <a:extLst>
              <a:ext uri="{FF2B5EF4-FFF2-40B4-BE49-F238E27FC236}">
                <a16:creationId xmlns:a16="http://schemas.microsoft.com/office/drawing/2014/main" id="{493FEB64-FAA9-4175-9486-902CD4FABD6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Tree>
    <p:extLst>
      <p:ext uri="{BB962C8B-B14F-4D97-AF65-F5344CB8AC3E}">
        <p14:creationId xmlns:p14="http://schemas.microsoft.com/office/powerpoint/2010/main" val="473616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30928-9652-482C-84E1-E2FCF68F4877}"/>
              </a:ext>
            </a:extLst>
          </p:cNvPr>
          <p:cNvSpPr>
            <a:spLocks noGrp="1"/>
          </p:cNvSpPr>
          <p:nvPr>
            <p:ph type="title"/>
          </p:nvPr>
        </p:nvSpPr>
        <p:spPr>
          <a:xfrm>
            <a:off x="892950" y="339137"/>
            <a:ext cx="5605629" cy="994172"/>
          </a:xfrm>
        </p:spPr>
        <p:txBody>
          <a:bodyPr>
            <a:normAutofit/>
          </a:bodyPr>
          <a:lstStyle/>
          <a:p>
            <a:r>
              <a:rPr lang="en-US" sz="4600" dirty="0"/>
              <a:t>Scenario 3 Answer</a:t>
            </a:r>
          </a:p>
        </p:txBody>
      </p:sp>
      <p:sp>
        <p:nvSpPr>
          <p:cNvPr id="3" name="Content Placeholder 2">
            <a:extLst>
              <a:ext uri="{FF2B5EF4-FFF2-40B4-BE49-F238E27FC236}">
                <a16:creationId xmlns:a16="http://schemas.microsoft.com/office/drawing/2014/main" id="{6CA9A947-5851-42AD-A66C-29040045A1E9}"/>
              </a:ext>
            </a:extLst>
          </p:cNvPr>
          <p:cNvSpPr>
            <a:spLocks noGrp="1"/>
          </p:cNvSpPr>
          <p:nvPr>
            <p:ph idx="1"/>
          </p:nvPr>
        </p:nvSpPr>
        <p:spPr>
          <a:xfrm>
            <a:off x="462812" y="1176100"/>
            <a:ext cx="5632218" cy="4664895"/>
          </a:xfrm>
        </p:spPr>
        <p:txBody>
          <a:bodyPr anchor="ctr">
            <a:normAutofit/>
          </a:bodyPr>
          <a:lstStyle/>
          <a:p>
            <a:pPr marL="0" indent="0">
              <a:buNone/>
            </a:pPr>
            <a:r>
              <a:rPr lang="en-US" sz="1600" b="1" i="0" u="none" strike="noStrike" baseline="0" dirty="0">
                <a:solidFill>
                  <a:srgbClr val="000000"/>
                </a:solidFill>
              </a:rPr>
              <a:t>Which of the following is most likely correct for this patient?</a:t>
            </a:r>
            <a:endParaRPr lang="en-US" sz="1600" b="1" dirty="0"/>
          </a:p>
          <a:p>
            <a:pPr marL="0" indent="0">
              <a:buNone/>
            </a:pPr>
            <a:r>
              <a:rPr lang="en-US" sz="1600" b="1" dirty="0"/>
              <a:t>Answer: C, </a:t>
            </a:r>
            <a:r>
              <a:rPr lang="en-US" sz="1600" b="1" i="0" u="none" strike="noStrike" baseline="0" dirty="0">
                <a:solidFill>
                  <a:srgbClr val="000000"/>
                </a:solidFill>
              </a:rPr>
              <a:t>non-tuberculous mycobacterial infection</a:t>
            </a:r>
            <a:endParaRPr lang="en-US" sz="1600" b="1" dirty="0"/>
          </a:p>
          <a:p>
            <a:pPr marL="0" indent="0">
              <a:buNone/>
            </a:pPr>
            <a:r>
              <a:rPr lang="en-US" sz="1600" dirty="0"/>
              <a:t>Repeated negative NAATs in specimens that are AFB positive imply colonization or infection with a non-tuberculous mycobacteria (NTM). This case meets the criteria for an active infection and the sputum specimen isolates should be characterized (identified) by culture and sensitivity testing.</a:t>
            </a:r>
          </a:p>
          <a:p>
            <a:pPr marL="0" indent="0">
              <a:buNone/>
            </a:pPr>
            <a:r>
              <a:rPr lang="en-US" sz="1600" dirty="0"/>
              <a:t>In the U.S., NTM infections are more common than TB disease.</a:t>
            </a:r>
          </a:p>
          <a:p>
            <a:pPr marL="0" indent="0">
              <a:buNone/>
            </a:pPr>
            <a:endParaRPr lang="en-US" sz="1600" b="1" dirty="0"/>
          </a:p>
          <a:p>
            <a:pPr marL="0" indent="0">
              <a:buNone/>
            </a:pPr>
            <a:r>
              <a:rPr lang="en-US" sz="1600" b="1" dirty="0"/>
              <a:t>Takeaways from Case 3: AFB (+)/NAAT (-) </a:t>
            </a:r>
          </a:p>
          <a:p>
            <a:pPr marL="0" indent="0">
              <a:buNone/>
            </a:pPr>
            <a:r>
              <a:rPr lang="en-US" sz="1600" dirty="0"/>
              <a:t>Obtaining NAATs early in the workup facilitates a diagnosis of NTM disease.</a:t>
            </a: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6" name="Graphic 5" descr="Clipboard Checked with solid fill">
            <a:extLst>
              <a:ext uri="{FF2B5EF4-FFF2-40B4-BE49-F238E27FC236}">
                <a16:creationId xmlns:a16="http://schemas.microsoft.com/office/drawing/2014/main" id="{8B7F3D6A-A4EC-4A80-9F8F-B90526CB126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
        <p:nvSpPr>
          <p:cNvPr id="4" name="Slide Number Placeholder 3">
            <a:extLst>
              <a:ext uri="{FF2B5EF4-FFF2-40B4-BE49-F238E27FC236}">
                <a16:creationId xmlns:a16="http://schemas.microsoft.com/office/drawing/2014/main" id="{E45592A8-9889-4A57-9E02-5C4AEF33719E}"/>
              </a:ext>
            </a:extLst>
          </p:cNvPr>
          <p:cNvSpPr>
            <a:spLocks noGrp="1"/>
          </p:cNvSpPr>
          <p:nvPr>
            <p:ph type="sldNum" sz="quarter" idx="12"/>
          </p:nvPr>
        </p:nvSpPr>
        <p:spPr>
          <a:xfrm>
            <a:off x="7576075" y="6415760"/>
            <a:ext cx="759278" cy="273844"/>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A0EC8638-D38E-4C5B-8C11-DA859CF37C29}" type="slidenum">
              <a:rPr kumimoji="0" lang="en-US" sz="920" b="0" i="0" u="none" strike="noStrike" kern="1200" cap="none" spc="0" normalizeH="0" baseline="0" noProof="0">
                <a:ln>
                  <a:noFill/>
                </a:ln>
                <a:solidFill>
                  <a:srgbClr val="FFFFFF"/>
                </a:solidFill>
                <a:effectLst/>
                <a:uLnTx/>
                <a:uFillTx/>
                <a:latin typeface="Calibri" panose="020F0502020204030204"/>
                <a:ea typeface="+mn-ea"/>
                <a:cs typeface="Times New Roman" panose="02020603050405020304" pitchFamily="18" charset="0"/>
              </a:rPr>
              <a:pPr marL="0" marR="0" lvl="0" indent="0" algn="r" defTabSz="457200" rtl="0" eaLnBrk="1" fontAlgn="auto" latinLnBrk="0" hangingPunct="1">
                <a:lnSpc>
                  <a:spcPct val="100000"/>
                </a:lnSpc>
                <a:spcBef>
                  <a:spcPts val="0"/>
                </a:spcBef>
                <a:spcAft>
                  <a:spcPts val="600"/>
                </a:spcAft>
                <a:buClrTx/>
                <a:buSzTx/>
                <a:buFontTx/>
                <a:buNone/>
                <a:tabLst/>
                <a:defRPr/>
              </a:pPr>
              <a:t>12</a:t>
            </a:fld>
            <a:endParaRPr kumimoji="0" lang="en-US" sz="920" b="0" i="0" u="none" strike="noStrike" kern="1200" cap="none" spc="0" normalizeH="0" baseline="0" noProof="0" dirty="0">
              <a:ln>
                <a:noFill/>
              </a:ln>
              <a:solidFill>
                <a:srgbClr val="FFFFFF"/>
              </a:solidFill>
              <a:effectLst/>
              <a:uLnTx/>
              <a:uFillTx/>
              <a:latin typeface="Calibri" panose="020F0502020204030204"/>
              <a:ea typeface="+mn-ea"/>
              <a:cs typeface="Times New Roman" panose="02020603050405020304" pitchFamily="18" charset="0"/>
            </a:endParaRPr>
          </a:p>
        </p:txBody>
      </p:sp>
    </p:spTree>
    <p:extLst>
      <p:ext uri="{BB962C8B-B14F-4D97-AF65-F5344CB8AC3E}">
        <p14:creationId xmlns:p14="http://schemas.microsoft.com/office/powerpoint/2010/main" val="3917963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F99E-1403-43E3-9E4F-EF9DC7154EFD}"/>
              </a:ext>
            </a:extLst>
          </p:cNvPr>
          <p:cNvSpPr>
            <a:spLocks noGrp="1"/>
          </p:cNvSpPr>
          <p:nvPr>
            <p:ph type="title"/>
          </p:nvPr>
        </p:nvSpPr>
        <p:spPr>
          <a:xfrm>
            <a:off x="3477006" y="629266"/>
            <a:ext cx="5520690" cy="1676603"/>
          </a:xfrm>
        </p:spPr>
        <p:txBody>
          <a:bodyPr>
            <a:normAutofit/>
          </a:bodyPr>
          <a:lstStyle/>
          <a:p>
            <a:r>
              <a:rPr lang="en-US" dirty="0"/>
              <a:t>For More Information</a:t>
            </a:r>
          </a:p>
        </p:txBody>
      </p:sp>
      <p:sp>
        <p:nvSpPr>
          <p:cNvPr id="18" name="Rectangle 17">
            <a:extLst>
              <a:ext uri="{FF2B5EF4-FFF2-40B4-BE49-F238E27FC236}">
                <a16:creationId xmlns:a16="http://schemas.microsoft.com/office/drawing/2014/main" id="{F88DA1F7-243F-4238-B2E5-D9BC0A53C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9">
            <a:extLst>
              <a:ext uri="{FF2B5EF4-FFF2-40B4-BE49-F238E27FC236}">
                <a16:creationId xmlns:a16="http://schemas.microsoft.com/office/drawing/2014/main" id="{A7FC5E3B-10AB-47E5-A8FC-14E8B42CE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474" y="484632"/>
            <a:ext cx="234886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Information with solid fill">
            <a:extLst>
              <a:ext uri="{FF2B5EF4-FFF2-40B4-BE49-F238E27FC236}">
                <a16:creationId xmlns:a16="http://schemas.microsoft.com/office/drawing/2014/main" id="{0A8F386B-6B58-421F-BF93-D5AD0C5FC7E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0197" y="803049"/>
            <a:ext cx="1635351" cy="1635351"/>
          </a:xfrm>
          <a:prstGeom prst="rect">
            <a:avLst/>
          </a:prstGeom>
        </p:spPr>
      </p:pic>
      <p:pic>
        <p:nvPicPr>
          <p:cNvPr id="11" name="Graphic 10" descr="Laptop outline">
            <a:extLst>
              <a:ext uri="{FF2B5EF4-FFF2-40B4-BE49-F238E27FC236}">
                <a16:creationId xmlns:a16="http://schemas.microsoft.com/office/drawing/2014/main" id="{2EA3439A-BA12-4F6C-9CAF-3FDE181F5E2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50765" y="2558128"/>
            <a:ext cx="1594214" cy="1594214"/>
          </a:xfrm>
          <a:prstGeom prst="rect">
            <a:avLst/>
          </a:prstGeom>
        </p:spPr>
      </p:pic>
      <p:pic>
        <p:nvPicPr>
          <p:cNvPr id="13" name="Graphic 12" descr="Receiver with solid fill">
            <a:extLst>
              <a:ext uri="{FF2B5EF4-FFF2-40B4-BE49-F238E27FC236}">
                <a16:creationId xmlns:a16="http://schemas.microsoft.com/office/drawing/2014/main" id="{CF9F0A0E-2B90-4DCE-A493-C9267E35BC4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4605" y="4313208"/>
            <a:ext cx="1586535" cy="1586535"/>
          </a:xfrm>
          <a:prstGeom prst="rect">
            <a:avLst/>
          </a:prstGeom>
          <a:effectLst/>
        </p:spPr>
      </p:pic>
      <p:sp>
        <p:nvSpPr>
          <p:cNvPr id="3" name="Content Placeholder 2">
            <a:extLst>
              <a:ext uri="{FF2B5EF4-FFF2-40B4-BE49-F238E27FC236}">
                <a16:creationId xmlns:a16="http://schemas.microsoft.com/office/drawing/2014/main" id="{3C125513-64F8-4411-8B4A-E4CAD08F626D}"/>
              </a:ext>
            </a:extLst>
          </p:cNvPr>
          <p:cNvSpPr>
            <a:spLocks noGrp="1"/>
          </p:cNvSpPr>
          <p:nvPr>
            <p:ph idx="1"/>
          </p:nvPr>
        </p:nvSpPr>
        <p:spPr>
          <a:xfrm>
            <a:off x="3477005" y="2438400"/>
            <a:ext cx="5177791" cy="3785419"/>
          </a:xfrm>
        </p:spPr>
        <p:txBody>
          <a:bodyPr>
            <a:normAutofit/>
          </a:bodyPr>
          <a:lstStyle/>
          <a:p>
            <a:r>
              <a:rPr lang="en-US" sz="1700" dirty="0"/>
              <a:t>Contact the Division of Public and Behavioral Health Tuberculosis Program Manager, Susan McElhany, DMD, at </a:t>
            </a:r>
            <a:r>
              <a:rPr lang="en-US" sz="1700" dirty="0">
                <a:hlinkClick r:id="rId8"/>
              </a:rPr>
              <a:t>smcelhany@health.nv.gov</a:t>
            </a:r>
            <a:endParaRPr lang="en-US" sz="1700" dirty="0"/>
          </a:p>
          <a:p>
            <a:pPr marL="0" indent="0">
              <a:buNone/>
            </a:pPr>
            <a:endParaRPr lang="en-US" sz="1700" dirty="0"/>
          </a:p>
          <a:p>
            <a:r>
              <a:rPr lang="en-US" sz="1700" dirty="0"/>
              <a:t>Visit the </a:t>
            </a:r>
            <a:r>
              <a:rPr lang="en-US" sz="1700" dirty="0">
                <a:hlinkClick r:id="rId9"/>
              </a:rPr>
              <a:t>Centers for Disease Control and Prevention Tuberculosis</a:t>
            </a:r>
            <a:r>
              <a:rPr lang="en-US" sz="1700" dirty="0"/>
              <a:t> website</a:t>
            </a:r>
          </a:p>
          <a:p>
            <a:r>
              <a:rPr lang="en-US" sz="1700" dirty="0"/>
              <a:t>Visit the Division of Public and Behavioral Health’s </a:t>
            </a:r>
            <a:r>
              <a:rPr lang="en-US" sz="1700" dirty="0">
                <a:hlinkClick r:id="rId10"/>
              </a:rPr>
              <a:t>Tuberculosis website</a:t>
            </a:r>
            <a:endParaRPr lang="en-US" sz="1700" dirty="0"/>
          </a:p>
          <a:p>
            <a:pPr marL="0" indent="0">
              <a:buNone/>
            </a:pPr>
            <a:endParaRPr lang="en-US" sz="1700" dirty="0"/>
          </a:p>
          <a:p>
            <a:r>
              <a:rPr lang="en-US" sz="1700" dirty="0"/>
              <a:t>Contact your local health department’s Tuberculosis Program</a:t>
            </a:r>
          </a:p>
          <a:p>
            <a:endParaRPr lang="en-US" sz="1700" dirty="0"/>
          </a:p>
        </p:txBody>
      </p:sp>
      <p:sp>
        <p:nvSpPr>
          <p:cNvPr id="4" name="Slide Number Placeholder 3">
            <a:extLst>
              <a:ext uri="{FF2B5EF4-FFF2-40B4-BE49-F238E27FC236}">
                <a16:creationId xmlns:a16="http://schemas.microsoft.com/office/drawing/2014/main" id="{8F29001C-B68A-461C-820B-793A1748049D}"/>
              </a:ext>
            </a:extLst>
          </p:cNvPr>
          <p:cNvSpPr>
            <a:spLocks noGrp="1"/>
          </p:cNvSpPr>
          <p:nvPr>
            <p:ph type="sldNum" sz="quarter" idx="12"/>
          </p:nvPr>
        </p:nvSpPr>
        <p:spPr>
          <a:xfrm>
            <a:off x="346329" y="6356350"/>
            <a:ext cx="514350" cy="365125"/>
          </a:xfrm>
        </p:spPr>
        <p:txBody>
          <a:bodyPr>
            <a:normAutofit/>
          </a:bodyPr>
          <a:lstStyle/>
          <a:p>
            <a:pPr algn="l">
              <a:spcAft>
                <a:spcPts val="600"/>
              </a:spcAft>
            </a:pPr>
            <a:fld id="{A0EC8638-D38E-4C5B-8C11-DA859CF37C29}" type="slidenum">
              <a:rPr lang="en-US">
                <a:solidFill>
                  <a:srgbClr val="595959"/>
                </a:solidFill>
              </a:rPr>
              <a:pPr algn="l">
                <a:spcAft>
                  <a:spcPts val="600"/>
                </a:spcAft>
              </a:pPr>
              <a:t>13</a:t>
            </a:fld>
            <a:endParaRPr lang="en-US" dirty="0">
              <a:solidFill>
                <a:srgbClr val="595959"/>
              </a:solidFill>
            </a:endParaRPr>
          </a:p>
        </p:txBody>
      </p:sp>
    </p:spTree>
    <p:extLst>
      <p:ext uri="{BB962C8B-B14F-4D97-AF65-F5344CB8AC3E}">
        <p14:creationId xmlns:p14="http://schemas.microsoft.com/office/powerpoint/2010/main" val="3870584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F99E-1403-43E3-9E4F-EF9DC7154EFD}"/>
              </a:ext>
            </a:extLst>
          </p:cNvPr>
          <p:cNvSpPr>
            <a:spLocks noGrp="1"/>
          </p:cNvSpPr>
          <p:nvPr>
            <p:ph type="title"/>
          </p:nvPr>
        </p:nvSpPr>
        <p:spPr>
          <a:xfrm>
            <a:off x="628650" y="963877"/>
            <a:ext cx="2620771" cy="4930246"/>
          </a:xfrm>
        </p:spPr>
        <p:txBody>
          <a:bodyPr>
            <a:normAutofit/>
          </a:bodyPr>
          <a:lstStyle/>
          <a:p>
            <a:pPr algn="r"/>
            <a:r>
              <a:rPr lang="en-US" dirty="0">
                <a:solidFill>
                  <a:srgbClr val="47647D"/>
                </a:solidFill>
              </a:rPr>
              <a:t>Preface</a:t>
            </a:r>
          </a:p>
        </p:txBody>
      </p:sp>
      <p:sp>
        <p:nvSpPr>
          <p:cNvPr id="3" name="Content Placeholder 2">
            <a:extLst>
              <a:ext uri="{FF2B5EF4-FFF2-40B4-BE49-F238E27FC236}">
                <a16:creationId xmlns:a16="http://schemas.microsoft.com/office/drawing/2014/main" id="{3C125513-64F8-4411-8B4A-E4CAD08F626D}"/>
              </a:ext>
            </a:extLst>
          </p:cNvPr>
          <p:cNvSpPr>
            <a:spLocks noGrp="1"/>
          </p:cNvSpPr>
          <p:nvPr>
            <p:ph idx="1"/>
          </p:nvPr>
        </p:nvSpPr>
        <p:spPr>
          <a:xfrm>
            <a:off x="3732024" y="768410"/>
            <a:ext cx="4783327" cy="4930246"/>
          </a:xfrm>
        </p:spPr>
        <p:txBody>
          <a:bodyPr anchor="ctr">
            <a:normAutofit/>
          </a:bodyPr>
          <a:lstStyle/>
          <a:p>
            <a:pPr marL="0" indent="0">
              <a:buNone/>
            </a:pPr>
            <a:endParaRPr lang="en-US" sz="2100" dirty="0"/>
          </a:p>
          <a:p>
            <a:pPr marL="0" indent="0">
              <a:buNone/>
            </a:pPr>
            <a:r>
              <a:rPr lang="en-US" sz="2000" dirty="0"/>
              <a:t>Please use this presentation along with the Technical Bulletin, </a:t>
            </a:r>
            <a:r>
              <a:rPr lang="en-US" sz="2000" dirty="0">
                <a:hlinkClick r:id="rId2"/>
              </a:rPr>
              <a:t>Rapid NAA Tests for MTB Detection</a:t>
            </a:r>
            <a:r>
              <a:rPr lang="en-US" sz="2000" dirty="0"/>
              <a:t>, published by the Division of Public and Behavioral Health Tuberculosis Program in April 2022.</a:t>
            </a:r>
          </a:p>
          <a:p>
            <a:pPr marL="0" indent="0">
              <a:buNone/>
            </a:pPr>
            <a:r>
              <a:rPr lang="en-US" sz="2000" dirty="0"/>
              <a:t>The Technical Bulletin can be found on the DPBH TB Program website and the references and resources for this presentation can be accessed through this bulletin. </a:t>
            </a:r>
          </a:p>
          <a:p>
            <a:pPr marL="0" indent="0">
              <a:buNone/>
            </a:pPr>
            <a:r>
              <a:rPr lang="en-US" sz="2000" dirty="0"/>
              <a:t>After a brief review of NAATs, 3 clinical case scenarios will be presented for consideration, questions, and answers.</a:t>
            </a:r>
          </a:p>
        </p:txBody>
      </p:sp>
      <p:sp>
        <p:nvSpPr>
          <p:cNvPr id="9" name="TextBox 8">
            <a:extLst>
              <a:ext uri="{FF2B5EF4-FFF2-40B4-BE49-F238E27FC236}">
                <a16:creationId xmlns:a16="http://schemas.microsoft.com/office/drawing/2014/main" id="{E13CB71D-4B2C-4FA9-9753-621257EDECC1}"/>
              </a:ext>
            </a:extLst>
          </p:cNvPr>
          <p:cNvSpPr txBox="1"/>
          <p:nvPr/>
        </p:nvSpPr>
        <p:spPr>
          <a:xfrm rot="10800000" flipV="1">
            <a:off x="353828" y="5567607"/>
            <a:ext cx="7868165" cy="830997"/>
          </a:xfrm>
          <a:prstGeom prst="rect">
            <a:avLst/>
          </a:prstGeom>
          <a:noFill/>
        </p:spPr>
        <p:txBody>
          <a:bodyPr wrap="square">
            <a:spAutoFit/>
          </a:bodyPr>
          <a:lstStyle/>
          <a:p>
            <a:pPr marL="0" indent="0">
              <a:buNone/>
            </a:pPr>
            <a:r>
              <a:rPr lang="en-US" sz="1200" dirty="0"/>
              <a:t>Acknowledgment:</a:t>
            </a:r>
          </a:p>
          <a:p>
            <a:pPr marL="0" indent="0">
              <a:buNone/>
            </a:pPr>
            <a:r>
              <a:rPr lang="en-US" sz="1200" dirty="0"/>
              <a:t>This presentation was supported by the Nevada State Department of Health and Human Services through Grant Number NU52PS910224 from the Centers for Disease Control and Prevention. Its contents are solely the responsibility of the authors and do not necessarily represent the official views of the Department nor the Centers for Disease Control and Prevention. </a:t>
            </a:r>
          </a:p>
        </p:txBody>
      </p:sp>
      <p:sp>
        <p:nvSpPr>
          <p:cNvPr id="4" name="Slide Number Placeholder 3">
            <a:extLst>
              <a:ext uri="{FF2B5EF4-FFF2-40B4-BE49-F238E27FC236}">
                <a16:creationId xmlns:a16="http://schemas.microsoft.com/office/drawing/2014/main" id="{8F29001C-B68A-461C-820B-793A1748049D}"/>
              </a:ext>
            </a:extLst>
          </p:cNvPr>
          <p:cNvSpPr>
            <a:spLocks noGrp="1"/>
          </p:cNvSpPr>
          <p:nvPr>
            <p:ph type="sldNum" sz="quarter" idx="12"/>
          </p:nvPr>
        </p:nvSpPr>
        <p:spPr>
          <a:xfrm>
            <a:off x="7928637" y="6033479"/>
            <a:ext cx="586712" cy="365125"/>
          </a:xfrm>
        </p:spPr>
        <p:txBody>
          <a:bodyPr>
            <a:normAutofit/>
          </a:bodyPr>
          <a:lstStyle/>
          <a:p>
            <a:pPr marL="0" marR="0" lvl="0" indent="0" defTabSz="457200" rtl="0" eaLnBrk="1" fontAlgn="auto" latinLnBrk="0" hangingPunct="1">
              <a:spcBef>
                <a:spcPts val="0"/>
              </a:spcBef>
              <a:spcAft>
                <a:spcPts val="600"/>
              </a:spcAft>
              <a:buClrTx/>
              <a:buSzTx/>
              <a:buFontTx/>
              <a:buNone/>
              <a:tabLst/>
              <a:defRPr/>
            </a:pPr>
            <a:fld id="{A0EC8638-D38E-4C5B-8C11-DA859CF37C29}" type="slidenum">
              <a:rPr kumimoji="0" lang="en-US" sz="900" b="0" i="0" u="none" strike="noStrike" kern="1200" cap="none" spc="0" normalizeH="0" baseline="0" noProof="0">
                <a:ln>
                  <a:noFill/>
                </a:ln>
                <a:solidFill>
                  <a:schemeClr val="tx1">
                    <a:alpha val="80000"/>
                  </a:schemeClr>
                </a:solidFill>
                <a:effectLst/>
                <a:uLnTx/>
                <a:uFillTx/>
                <a:latin typeface="Calibri" panose="020F0502020204030204"/>
                <a:ea typeface="+mn-ea"/>
                <a:cs typeface="Times New Roman" panose="02020603050405020304" pitchFamily="18" charset="0"/>
              </a:rPr>
              <a:pPr marL="0" marR="0" lvl="0" indent="0" defTabSz="457200" rtl="0" eaLnBrk="1" fontAlgn="auto" latinLnBrk="0" hangingPunct="1">
                <a:spcBef>
                  <a:spcPts val="0"/>
                </a:spcBef>
                <a:spcAft>
                  <a:spcPts val="600"/>
                </a:spcAft>
                <a:buClrTx/>
                <a:buSzTx/>
                <a:buFontTx/>
                <a:buNone/>
                <a:tabLst/>
                <a:defRPr/>
              </a:pPr>
              <a:t>2</a:t>
            </a:fld>
            <a:endParaRPr kumimoji="0" lang="en-US" sz="900" b="0" i="0" u="none" strike="noStrike" kern="1200" cap="none" spc="0" normalizeH="0" baseline="0" noProof="0" dirty="0">
              <a:ln>
                <a:noFill/>
              </a:ln>
              <a:solidFill>
                <a:schemeClr val="tx1">
                  <a:alpha val="80000"/>
                </a:schemeClr>
              </a:solidFill>
              <a:effectLst/>
              <a:uLnTx/>
              <a:uFillTx/>
              <a:latin typeface="Calibri" panose="020F0502020204030204"/>
              <a:ea typeface="+mn-ea"/>
              <a:cs typeface="Times New Roman" panose="02020603050405020304" pitchFamily="18" charset="0"/>
            </a:endParaRPr>
          </a:p>
        </p:txBody>
      </p:sp>
      <p:sp>
        <p:nvSpPr>
          <p:cNvPr id="57" name="Rectangle 56">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9" name="Straight Connector 58">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4814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F99E-1403-43E3-9E4F-EF9DC7154EFD}"/>
              </a:ext>
            </a:extLst>
          </p:cNvPr>
          <p:cNvSpPr>
            <a:spLocks noGrp="1"/>
          </p:cNvSpPr>
          <p:nvPr>
            <p:ph type="title"/>
          </p:nvPr>
        </p:nvSpPr>
        <p:spPr>
          <a:xfrm>
            <a:off x="3724072" y="629266"/>
            <a:ext cx="4939868" cy="1676603"/>
          </a:xfrm>
        </p:spPr>
        <p:txBody>
          <a:bodyPr>
            <a:normAutofit/>
          </a:bodyPr>
          <a:lstStyle/>
          <a:p>
            <a:r>
              <a:rPr lang="en-US" sz="4700" dirty="0"/>
              <a:t>Definition of a NAAT</a:t>
            </a:r>
          </a:p>
        </p:txBody>
      </p:sp>
      <p:sp>
        <p:nvSpPr>
          <p:cNvPr id="3" name="Content Placeholder 2">
            <a:extLst>
              <a:ext uri="{FF2B5EF4-FFF2-40B4-BE49-F238E27FC236}">
                <a16:creationId xmlns:a16="http://schemas.microsoft.com/office/drawing/2014/main" id="{3C125513-64F8-4411-8B4A-E4CAD08F626D}"/>
              </a:ext>
            </a:extLst>
          </p:cNvPr>
          <p:cNvSpPr>
            <a:spLocks noGrp="1"/>
          </p:cNvSpPr>
          <p:nvPr>
            <p:ph idx="1"/>
          </p:nvPr>
        </p:nvSpPr>
        <p:spPr>
          <a:xfrm>
            <a:off x="3724073" y="2305870"/>
            <a:ext cx="4939867" cy="3917950"/>
          </a:xfrm>
        </p:spPr>
        <p:txBody>
          <a:bodyPr>
            <a:normAutofit lnSpcReduction="10000"/>
          </a:bodyPr>
          <a:lstStyle/>
          <a:p>
            <a:r>
              <a:rPr lang="en-US" sz="2100" dirty="0"/>
              <a:t>NAAT is an acronym for Nucleic Acid Amplification Test.</a:t>
            </a:r>
          </a:p>
          <a:p>
            <a:r>
              <a:rPr lang="en-US" sz="2100" dirty="0"/>
              <a:t>It is a rapid molecular test to detect the presence of DNA specific to MTB (or other organisms), results within 24-48 hours.</a:t>
            </a:r>
          </a:p>
          <a:p>
            <a:r>
              <a:rPr lang="en-US" sz="2100" dirty="0"/>
              <a:t>Similar rapid molecular test names: </a:t>
            </a:r>
          </a:p>
          <a:p>
            <a:pPr lvl="1"/>
            <a:r>
              <a:rPr lang="en-US" sz="2100" dirty="0"/>
              <a:t>PCR, Polymerase Chain Reaction;  </a:t>
            </a:r>
          </a:p>
          <a:p>
            <a:pPr lvl="1"/>
            <a:r>
              <a:rPr lang="en-US" sz="2100" dirty="0"/>
              <a:t>“DNA rapid test”, an everyday term; </a:t>
            </a:r>
          </a:p>
          <a:p>
            <a:pPr lvl="1"/>
            <a:r>
              <a:rPr lang="en-US" sz="2100" dirty="0"/>
              <a:t>XpertMTB/Rif®, a proprietary test from Cepheid that additionally detects Rifampin resistance. </a:t>
            </a:r>
          </a:p>
          <a:p>
            <a:endParaRPr lang="en-US" sz="2100" dirty="0"/>
          </a:p>
          <a:p>
            <a:endParaRPr lang="en-US" sz="2100" dirty="0"/>
          </a:p>
        </p:txBody>
      </p:sp>
      <p:pic>
        <p:nvPicPr>
          <p:cNvPr id="6" name="Picture 5">
            <a:extLst>
              <a:ext uri="{FF2B5EF4-FFF2-40B4-BE49-F238E27FC236}">
                <a16:creationId xmlns:a16="http://schemas.microsoft.com/office/drawing/2014/main" id="{28457564-A5BD-48C8-AFBD-52E62423BD5C}"/>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24740" r="24564"/>
          <a:stretch/>
        </p:blipFill>
        <p:spPr>
          <a:xfrm>
            <a:off x="0" y="10"/>
            <a:ext cx="3476673" cy="6857990"/>
          </a:xfrm>
          <a:prstGeom prst="rect">
            <a:avLst/>
          </a:prstGeom>
          <a:effectLst/>
        </p:spPr>
      </p:pic>
      <p:sp>
        <p:nvSpPr>
          <p:cNvPr id="4" name="Slide Number Placeholder 3">
            <a:extLst>
              <a:ext uri="{FF2B5EF4-FFF2-40B4-BE49-F238E27FC236}">
                <a16:creationId xmlns:a16="http://schemas.microsoft.com/office/drawing/2014/main" id="{8F29001C-B68A-461C-820B-793A1748049D}"/>
              </a:ext>
            </a:extLst>
          </p:cNvPr>
          <p:cNvSpPr>
            <a:spLocks noGrp="1"/>
          </p:cNvSpPr>
          <p:nvPr>
            <p:ph type="sldNum" sz="quarter" idx="12"/>
          </p:nvPr>
        </p:nvSpPr>
        <p:spPr>
          <a:xfrm>
            <a:off x="7625281" y="6356350"/>
            <a:ext cx="890069" cy="365125"/>
          </a:xfrm>
        </p:spPr>
        <p:txBody>
          <a:bodyPr>
            <a:normAutofit/>
          </a:bodyPr>
          <a:lstStyle/>
          <a:p>
            <a:pPr>
              <a:spcAft>
                <a:spcPts val="600"/>
              </a:spcAft>
            </a:pPr>
            <a:fld id="{A0EC8638-D38E-4C5B-8C11-DA859CF37C29}" type="slidenum">
              <a:rPr lang="en-US" smtClean="0"/>
              <a:pPr>
                <a:spcAft>
                  <a:spcPts val="600"/>
                </a:spcAft>
              </a:pPr>
              <a:t>3</a:t>
            </a:fld>
            <a:endParaRPr lang="en-US" dirty="0"/>
          </a:p>
        </p:txBody>
      </p:sp>
    </p:spTree>
    <p:extLst>
      <p:ext uri="{BB962C8B-B14F-4D97-AF65-F5344CB8AC3E}">
        <p14:creationId xmlns:p14="http://schemas.microsoft.com/office/powerpoint/2010/main" val="2140034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937569C-55B4-439D-A247-CC3CE2BF44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2662" y="321176"/>
            <a:ext cx="5380685"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4E5F99E-1403-43E3-9E4F-EF9DC7154EFD}"/>
              </a:ext>
            </a:extLst>
          </p:cNvPr>
          <p:cNvSpPr>
            <a:spLocks noGrp="1"/>
          </p:cNvSpPr>
          <p:nvPr>
            <p:ph type="title"/>
          </p:nvPr>
        </p:nvSpPr>
        <p:spPr>
          <a:xfrm>
            <a:off x="616137" y="640263"/>
            <a:ext cx="4653738" cy="1344975"/>
          </a:xfrm>
        </p:spPr>
        <p:txBody>
          <a:bodyPr>
            <a:normAutofit/>
          </a:bodyPr>
          <a:lstStyle/>
          <a:p>
            <a:r>
              <a:rPr lang="en-US" sz="3500" dirty="0"/>
              <a:t>Goals of NAATs in MTB Detection</a:t>
            </a:r>
          </a:p>
        </p:txBody>
      </p:sp>
      <p:sp>
        <p:nvSpPr>
          <p:cNvPr id="3" name="Content Placeholder 2">
            <a:extLst>
              <a:ext uri="{FF2B5EF4-FFF2-40B4-BE49-F238E27FC236}">
                <a16:creationId xmlns:a16="http://schemas.microsoft.com/office/drawing/2014/main" id="{3C125513-64F8-4411-8B4A-E4CAD08F626D}"/>
              </a:ext>
            </a:extLst>
          </p:cNvPr>
          <p:cNvSpPr>
            <a:spLocks noGrp="1"/>
          </p:cNvSpPr>
          <p:nvPr>
            <p:ph idx="1"/>
          </p:nvPr>
        </p:nvSpPr>
        <p:spPr>
          <a:xfrm>
            <a:off x="616136" y="2121762"/>
            <a:ext cx="4653738" cy="3828048"/>
          </a:xfrm>
        </p:spPr>
        <p:txBody>
          <a:bodyPr>
            <a:normAutofit/>
          </a:bodyPr>
          <a:lstStyle/>
          <a:p>
            <a:r>
              <a:rPr lang="en-US" sz="2000" dirty="0"/>
              <a:t>To be the </a:t>
            </a:r>
            <a:r>
              <a:rPr lang="en-US" sz="2000" i="1" dirty="0"/>
              <a:t>standard of care </a:t>
            </a:r>
            <a:r>
              <a:rPr lang="en-US" sz="2000" dirty="0"/>
              <a:t>for use as a rapid molecular test to detect </a:t>
            </a:r>
            <a:r>
              <a:rPr lang="en-US" sz="2000" i="1" dirty="0"/>
              <a:t>Mycobacterium tuberculosis </a:t>
            </a:r>
            <a:r>
              <a:rPr lang="en-US" sz="2000" dirty="0"/>
              <a:t>(MTB) in sputum specimens when tuberculosis (TB) disease is being considered.</a:t>
            </a:r>
          </a:p>
          <a:p>
            <a:r>
              <a:rPr lang="en-US" sz="2000" dirty="0"/>
              <a:t>To facilitate initiation of anti-TB therapy earlier.</a:t>
            </a:r>
          </a:p>
          <a:p>
            <a:r>
              <a:rPr lang="en-US" sz="2000" dirty="0"/>
              <a:t>For identification of non-tuberculous mycobacterium (NTM) rapidly and the subsequent modification to the patient’s airborne isolation.</a:t>
            </a:r>
          </a:p>
          <a:p>
            <a:endParaRPr lang="en-US" sz="1800" dirty="0"/>
          </a:p>
          <a:p>
            <a:endParaRPr lang="en-US" sz="1800" dirty="0"/>
          </a:p>
        </p:txBody>
      </p:sp>
      <p:pic>
        <p:nvPicPr>
          <p:cNvPr id="6" name="Graphic 5" descr="DNA with solid fill">
            <a:extLst>
              <a:ext uri="{FF2B5EF4-FFF2-40B4-BE49-F238E27FC236}">
                <a16:creationId xmlns:a16="http://schemas.microsoft.com/office/drawing/2014/main" id="{708C6030-573E-4C18-B487-61A0797249D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72163" y="681396"/>
            <a:ext cx="1455578" cy="1455578"/>
          </a:xfrm>
          <a:prstGeom prst="rect">
            <a:avLst/>
          </a:prstGeom>
        </p:spPr>
      </p:pic>
      <p:pic>
        <p:nvPicPr>
          <p:cNvPr id="8" name="Graphic 7" descr="Medicine with solid fill">
            <a:extLst>
              <a:ext uri="{FF2B5EF4-FFF2-40B4-BE49-F238E27FC236}">
                <a16:creationId xmlns:a16="http://schemas.microsoft.com/office/drawing/2014/main" id="{CFDAA0D2-FEA3-47EF-AEDF-FB771B841C9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448391" y="688809"/>
            <a:ext cx="1455578" cy="1455578"/>
          </a:xfrm>
          <a:prstGeom prst="rect">
            <a:avLst/>
          </a:prstGeom>
        </p:spPr>
      </p:pic>
      <p:pic>
        <p:nvPicPr>
          <p:cNvPr id="10" name="Graphic 9" descr="Fingerprint with solid fill">
            <a:extLst>
              <a:ext uri="{FF2B5EF4-FFF2-40B4-BE49-F238E27FC236}">
                <a16:creationId xmlns:a16="http://schemas.microsoft.com/office/drawing/2014/main" id="{0D9C2B84-BB98-4B96-A99F-161A5FD469C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872163" y="2918003"/>
            <a:ext cx="3031807" cy="3031807"/>
          </a:xfrm>
          <a:prstGeom prst="rect">
            <a:avLst/>
          </a:prstGeom>
        </p:spPr>
      </p:pic>
      <p:sp>
        <p:nvSpPr>
          <p:cNvPr id="4" name="Slide Number Placeholder 3">
            <a:extLst>
              <a:ext uri="{FF2B5EF4-FFF2-40B4-BE49-F238E27FC236}">
                <a16:creationId xmlns:a16="http://schemas.microsoft.com/office/drawing/2014/main" id="{8F29001C-B68A-461C-820B-793A1748049D}"/>
              </a:ext>
            </a:extLst>
          </p:cNvPr>
          <p:cNvSpPr>
            <a:spLocks noGrp="1"/>
          </p:cNvSpPr>
          <p:nvPr>
            <p:ph type="sldNum" sz="quarter" idx="12"/>
          </p:nvPr>
        </p:nvSpPr>
        <p:spPr>
          <a:xfrm>
            <a:off x="6457950" y="6356350"/>
            <a:ext cx="2057400" cy="365125"/>
          </a:xfrm>
        </p:spPr>
        <p:txBody>
          <a:bodyPr>
            <a:normAutofit/>
          </a:bodyPr>
          <a:lstStyle/>
          <a:p>
            <a:pPr>
              <a:spcAft>
                <a:spcPts val="600"/>
              </a:spcAft>
            </a:pPr>
            <a:fld id="{A0EC8638-D38E-4C5B-8C11-DA859CF37C29}" type="slidenum">
              <a:rPr lang="en-US" smtClean="0"/>
              <a:pPr>
                <a:spcAft>
                  <a:spcPts val="600"/>
                </a:spcAft>
              </a:pPr>
              <a:t>4</a:t>
            </a:fld>
            <a:endParaRPr lang="en-US" dirty="0"/>
          </a:p>
        </p:txBody>
      </p:sp>
    </p:spTree>
    <p:extLst>
      <p:ext uri="{BB962C8B-B14F-4D97-AF65-F5344CB8AC3E}">
        <p14:creationId xmlns:p14="http://schemas.microsoft.com/office/powerpoint/2010/main" val="203271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F99E-1403-43E3-9E4F-EF9DC7154EFD}"/>
              </a:ext>
            </a:extLst>
          </p:cNvPr>
          <p:cNvSpPr>
            <a:spLocks noGrp="1"/>
          </p:cNvSpPr>
          <p:nvPr>
            <p:ph type="title"/>
          </p:nvPr>
        </p:nvSpPr>
        <p:spPr>
          <a:xfrm>
            <a:off x="486696" y="629266"/>
            <a:ext cx="3708114" cy="1622321"/>
          </a:xfrm>
        </p:spPr>
        <p:txBody>
          <a:bodyPr>
            <a:normAutofit/>
          </a:bodyPr>
          <a:lstStyle/>
          <a:p>
            <a:r>
              <a:rPr lang="en-US" dirty="0"/>
              <a:t>When to order NAATs</a:t>
            </a:r>
          </a:p>
        </p:txBody>
      </p:sp>
      <p:sp>
        <p:nvSpPr>
          <p:cNvPr id="3" name="Content Placeholder 2">
            <a:extLst>
              <a:ext uri="{FF2B5EF4-FFF2-40B4-BE49-F238E27FC236}">
                <a16:creationId xmlns:a16="http://schemas.microsoft.com/office/drawing/2014/main" id="{3C125513-64F8-4411-8B4A-E4CAD08F626D}"/>
              </a:ext>
            </a:extLst>
          </p:cNvPr>
          <p:cNvSpPr>
            <a:spLocks noGrp="1"/>
          </p:cNvSpPr>
          <p:nvPr>
            <p:ph idx="1"/>
          </p:nvPr>
        </p:nvSpPr>
        <p:spPr>
          <a:xfrm>
            <a:off x="257453" y="2175029"/>
            <a:ext cx="3937358" cy="4367814"/>
          </a:xfrm>
        </p:spPr>
        <p:txBody>
          <a:bodyPr>
            <a:normAutofit/>
          </a:bodyPr>
          <a:lstStyle/>
          <a:p>
            <a:pPr marL="0" indent="0">
              <a:buNone/>
            </a:pPr>
            <a:r>
              <a:rPr lang="en-US" sz="1600" b="1" dirty="0">
                <a:effectLst/>
                <a:ea typeface="Calibri" panose="020F0502020204030204" pitchFamily="34" charset="0"/>
              </a:rPr>
              <a:t>***A</a:t>
            </a:r>
            <a:r>
              <a:rPr lang="en-US" sz="1600" dirty="0">
                <a:effectLst/>
                <a:ea typeface="Calibri" panose="020F0502020204030204" pitchFamily="34" charset="0"/>
              </a:rPr>
              <a:t> </a:t>
            </a:r>
            <a:r>
              <a:rPr lang="en-US" sz="1600" b="1" dirty="0">
                <a:effectLst/>
                <a:ea typeface="Calibri" panose="020F0502020204030204" pitchFamily="34" charset="0"/>
              </a:rPr>
              <a:t>NAAT should be performed on at least one respiratory specimen from each patient with signs and symptoms of pulmonary TB for whom a diagnosis of TB is being considered but has not yet been established.***</a:t>
            </a:r>
            <a:endParaRPr lang="en-US" sz="1600" dirty="0"/>
          </a:p>
          <a:p>
            <a:r>
              <a:rPr lang="en-US" sz="1600" dirty="0"/>
              <a:t>First respiratory specimen: Order AFB, culture, &amp; NAAT; </a:t>
            </a:r>
            <a:r>
              <a:rPr lang="en-US" sz="1600" i="1" dirty="0"/>
              <a:t>note</a:t>
            </a:r>
            <a:r>
              <a:rPr lang="en-US" sz="1600" dirty="0"/>
              <a:t>: a minimum of 5 ml of the specimen must be collected.</a:t>
            </a:r>
          </a:p>
          <a:p>
            <a:r>
              <a:rPr lang="en-US" sz="1600" dirty="0"/>
              <a:t>Second NAAT: When higher suspicion of TB disease exists, order along with second AFB &amp; culture.</a:t>
            </a:r>
          </a:p>
          <a:p>
            <a:r>
              <a:rPr lang="en-US" sz="1600" dirty="0"/>
              <a:t>A total of 3 respiratory specimens, collected 8-24 hours apart, should be tested for AFB &amp; culture (a 3</a:t>
            </a:r>
            <a:r>
              <a:rPr lang="en-US" sz="1600" baseline="30000" dirty="0"/>
              <a:t>rd</a:t>
            </a:r>
            <a:r>
              <a:rPr lang="en-US" sz="1600" dirty="0"/>
              <a:t> NAAT is not necessary).</a:t>
            </a:r>
          </a:p>
          <a:p>
            <a:endParaRPr lang="en-US" sz="1500" dirty="0"/>
          </a:p>
          <a:p>
            <a:endParaRPr lang="en-US" sz="1500" dirty="0"/>
          </a:p>
        </p:txBody>
      </p:sp>
      <p:sp>
        <p:nvSpPr>
          <p:cNvPr id="12" name="Rectangle 11">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9712" y="0"/>
            <a:ext cx="457428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186" y="557784"/>
            <a:ext cx="3847653"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8F29001C-B68A-461C-820B-793A1748049D}"/>
              </a:ext>
            </a:extLst>
          </p:cNvPr>
          <p:cNvSpPr>
            <a:spLocks noGrp="1"/>
          </p:cNvSpPr>
          <p:nvPr>
            <p:ph type="sldNum" sz="quarter" idx="12"/>
          </p:nvPr>
        </p:nvSpPr>
        <p:spPr>
          <a:xfrm>
            <a:off x="7767586" y="6356350"/>
            <a:ext cx="747763" cy="365125"/>
          </a:xfrm>
        </p:spPr>
        <p:txBody>
          <a:bodyPr>
            <a:normAutofit/>
          </a:bodyPr>
          <a:lstStyle/>
          <a:p>
            <a:pPr>
              <a:spcAft>
                <a:spcPts val="600"/>
              </a:spcAft>
            </a:pPr>
            <a:fld id="{A0EC8638-D38E-4C5B-8C11-DA859CF37C29}" type="slidenum">
              <a:rPr lang="en-US">
                <a:solidFill>
                  <a:srgbClr val="404040"/>
                </a:solidFill>
              </a:rPr>
              <a:pPr>
                <a:spcAft>
                  <a:spcPts val="600"/>
                </a:spcAft>
              </a:pPr>
              <a:t>5</a:t>
            </a:fld>
            <a:endParaRPr lang="en-US" dirty="0">
              <a:solidFill>
                <a:srgbClr val="404040"/>
              </a:solidFill>
            </a:endParaRPr>
          </a:p>
        </p:txBody>
      </p:sp>
      <p:pic>
        <p:nvPicPr>
          <p:cNvPr id="15" name="Picture 14" descr="Think TB Poster image from the CDC">
            <a:extLst>
              <a:ext uri="{FF2B5EF4-FFF2-40B4-BE49-F238E27FC236}">
                <a16:creationId xmlns:a16="http://schemas.microsoft.com/office/drawing/2014/main" id="{015ED555-387D-4B48-AAE6-74E1AA7C84D0}"/>
              </a:ext>
            </a:extLst>
          </p:cNvPr>
          <p:cNvPicPr>
            <a:picLocks noChangeAspect="1"/>
          </p:cNvPicPr>
          <p:nvPr/>
        </p:nvPicPr>
        <p:blipFill rotWithShape="1">
          <a:blip r:embed="rId2">
            <a:extLst>
              <a:ext uri="{28A0092B-C50C-407E-A947-70E740481C1C}">
                <a14:useLocalDpi xmlns:a14="http://schemas.microsoft.com/office/drawing/2010/main" val="0"/>
              </a:ext>
            </a:extLst>
          </a:blip>
          <a:srcRect l="2168"/>
          <a:stretch/>
        </p:blipFill>
        <p:spPr>
          <a:xfrm>
            <a:off x="4974745" y="1191019"/>
            <a:ext cx="3764222" cy="3823496"/>
          </a:xfrm>
          <a:prstGeom prst="rect">
            <a:avLst/>
          </a:prstGeom>
        </p:spPr>
      </p:pic>
    </p:spTree>
    <p:extLst>
      <p:ext uri="{BB962C8B-B14F-4D97-AF65-F5344CB8AC3E}">
        <p14:creationId xmlns:p14="http://schemas.microsoft.com/office/powerpoint/2010/main" val="2767896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186B4-7AA1-4237-B7B7-109DB89B49F5}"/>
              </a:ext>
            </a:extLst>
          </p:cNvPr>
          <p:cNvSpPr>
            <a:spLocks noGrp="1"/>
          </p:cNvSpPr>
          <p:nvPr>
            <p:ph type="title"/>
          </p:nvPr>
        </p:nvSpPr>
        <p:spPr/>
        <p:txBody>
          <a:bodyPr>
            <a:normAutofit fontScale="90000"/>
          </a:bodyPr>
          <a:lstStyle/>
          <a:p>
            <a:r>
              <a:rPr lang="en-US" dirty="0"/>
              <a:t>Interpretation of NAAT MTB Results</a:t>
            </a:r>
          </a:p>
        </p:txBody>
      </p:sp>
      <p:sp>
        <p:nvSpPr>
          <p:cNvPr id="3" name="Slide Number Placeholder 2">
            <a:extLst>
              <a:ext uri="{FF2B5EF4-FFF2-40B4-BE49-F238E27FC236}">
                <a16:creationId xmlns:a16="http://schemas.microsoft.com/office/drawing/2014/main" id="{F64F9EFE-C608-4A76-921D-86A4936896E0}"/>
              </a:ext>
            </a:extLst>
          </p:cNvPr>
          <p:cNvSpPr>
            <a:spLocks noGrp="1"/>
          </p:cNvSpPr>
          <p:nvPr>
            <p:ph type="sldNum" sz="quarter" idx="12"/>
          </p:nvPr>
        </p:nvSpPr>
        <p:spPr/>
        <p:txBody>
          <a:bodyPr/>
          <a:lstStyle/>
          <a:p>
            <a:fld id="{A0EC8638-D38E-4C5B-8C11-DA859CF37C29}" type="slidenum">
              <a:rPr lang="en-US" smtClean="0"/>
              <a:t>6</a:t>
            </a:fld>
            <a:endParaRPr lang="en-US" dirty="0"/>
          </a:p>
        </p:txBody>
      </p:sp>
      <p:graphicFrame>
        <p:nvGraphicFramePr>
          <p:cNvPr id="4" name="Table 4">
            <a:extLst>
              <a:ext uri="{FF2B5EF4-FFF2-40B4-BE49-F238E27FC236}">
                <a16:creationId xmlns:a16="http://schemas.microsoft.com/office/drawing/2014/main" id="{39AAF015-2221-4DF3-8168-6F97EDA1A93F}"/>
              </a:ext>
            </a:extLst>
          </p:cNvPr>
          <p:cNvGraphicFramePr>
            <a:graphicFrameLocks noGrp="1"/>
          </p:cNvGraphicFramePr>
          <p:nvPr>
            <p:extLst>
              <p:ext uri="{D42A27DB-BD31-4B8C-83A1-F6EECF244321}">
                <p14:modId xmlns:p14="http://schemas.microsoft.com/office/powerpoint/2010/main" val="1981339409"/>
              </p:ext>
            </p:extLst>
          </p:nvPr>
        </p:nvGraphicFramePr>
        <p:xfrm>
          <a:off x="705394" y="1218239"/>
          <a:ext cx="7733211" cy="5544310"/>
        </p:xfrm>
        <a:graphic>
          <a:graphicData uri="http://schemas.openxmlformats.org/drawingml/2006/table">
            <a:tbl>
              <a:tblPr firstRow="1" bandRow="1">
                <a:tableStyleId>{5C22544A-7EE6-4342-B048-85BDC9FD1C3A}</a:tableStyleId>
              </a:tblPr>
              <a:tblGrid>
                <a:gridCol w="1357016">
                  <a:extLst>
                    <a:ext uri="{9D8B030D-6E8A-4147-A177-3AD203B41FA5}">
                      <a16:colId xmlns:a16="http://schemas.microsoft.com/office/drawing/2014/main" val="3912896288"/>
                    </a:ext>
                  </a:extLst>
                </a:gridCol>
                <a:gridCol w="1589345">
                  <a:extLst>
                    <a:ext uri="{9D8B030D-6E8A-4147-A177-3AD203B41FA5}">
                      <a16:colId xmlns:a16="http://schemas.microsoft.com/office/drawing/2014/main" val="2592664312"/>
                    </a:ext>
                  </a:extLst>
                </a:gridCol>
                <a:gridCol w="1156743">
                  <a:extLst>
                    <a:ext uri="{9D8B030D-6E8A-4147-A177-3AD203B41FA5}">
                      <a16:colId xmlns:a16="http://schemas.microsoft.com/office/drawing/2014/main" val="868762675"/>
                    </a:ext>
                  </a:extLst>
                </a:gridCol>
                <a:gridCol w="3630107">
                  <a:extLst>
                    <a:ext uri="{9D8B030D-6E8A-4147-A177-3AD203B41FA5}">
                      <a16:colId xmlns:a16="http://schemas.microsoft.com/office/drawing/2014/main" val="934909057"/>
                    </a:ext>
                  </a:extLst>
                </a:gridCol>
              </a:tblGrid>
              <a:tr h="468737">
                <a:tc>
                  <a:txBody>
                    <a:bodyPr/>
                    <a:lstStyle/>
                    <a:p>
                      <a:r>
                        <a:rPr lang="en-US" dirty="0">
                          <a:solidFill>
                            <a:schemeClr val="tx1"/>
                          </a:solidFill>
                        </a:rPr>
                        <a:t>AFB Result</a:t>
                      </a:r>
                    </a:p>
                  </a:txBody>
                  <a:tcPr/>
                </a:tc>
                <a:tc>
                  <a:txBody>
                    <a:bodyPr/>
                    <a:lstStyle/>
                    <a:p>
                      <a:r>
                        <a:rPr lang="en-US" dirty="0">
                          <a:solidFill>
                            <a:schemeClr val="tx1"/>
                          </a:solidFill>
                        </a:rPr>
                        <a:t>NAAT Result</a:t>
                      </a:r>
                    </a:p>
                  </a:txBody>
                  <a:tcPr/>
                </a:tc>
                <a:tc>
                  <a:txBody>
                    <a:bodyPr/>
                    <a:lstStyle/>
                    <a:p>
                      <a:endParaRPr lang="en-US" dirty="0"/>
                    </a:p>
                  </a:txBody>
                  <a:tcPr/>
                </a:tc>
                <a:tc>
                  <a:txBody>
                    <a:bodyPr/>
                    <a:lstStyle/>
                    <a:p>
                      <a:r>
                        <a:rPr lang="en-US" dirty="0">
                          <a:solidFill>
                            <a:schemeClr val="tx1"/>
                          </a:solidFill>
                        </a:rPr>
                        <a:t>Action</a:t>
                      </a:r>
                    </a:p>
                  </a:txBody>
                  <a:tcPr/>
                </a:tc>
                <a:extLst>
                  <a:ext uri="{0D108BD9-81ED-4DB2-BD59-A6C34878D82A}">
                    <a16:rowId xmlns:a16="http://schemas.microsoft.com/office/drawing/2014/main" val="3063352257"/>
                  </a:ext>
                </a:extLst>
              </a:tr>
              <a:tr h="729153">
                <a:tc>
                  <a:txBody>
                    <a:bodyPr/>
                    <a:lstStyle/>
                    <a:p>
                      <a:r>
                        <a:rPr lang="en-US" sz="1400" b="1" dirty="0"/>
                        <a:t>AFB (+)</a:t>
                      </a:r>
                    </a:p>
                  </a:txBody>
                  <a:tcPr/>
                </a:tc>
                <a:tc>
                  <a:txBody>
                    <a:bodyPr/>
                    <a:lstStyle/>
                    <a:p>
                      <a:r>
                        <a:rPr lang="en-US" sz="1400" b="1" dirty="0"/>
                        <a:t>NAAT (+)</a:t>
                      </a:r>
                    </a:p>
                  </a:txBody>
                  <a:tcPr/>
                </a:tc>
                <a:tc>
                  <a:txBody>
                    <a:bodyPr/>
                    <a:lstStyle/>
                    <a:p>
                      <a:endParaRPr lang="en-US" sz="1400" dirty="0"/>
                    </a:p>
                  </a:txBody>
                  <a:tcPr/>
                </a:tc>
                <a:tc>
                  <a:txBody>
                    <a:bodyPr/>
                    <a:lstStyle/>
                    <a:p>
                      <a:r>
                        <a:rPr lang="en-US" sz="1400" b="1" dirty="0"/>
                        <a:t>Presume TB disease </a:t>
                      </a:r>
                      <a:r>
                        <a:rPr lang="en-US" sz="1400" dirty="0"/>
                        <a:t>and initiate anti-TB treatment; a total of 3 specimens for AFB/cultures should be obtained</a:t>
                      </a:r>
                    </a:p>
                  </a:txBody>
                  <a:tcPr/>
                </a:tc>
                <a:extLst>
                  <a:ext uri="{0D108BD9-81ED-4DB2-BD59-A6C34878D82A}">
                    <a16:rowId xmlns:a16="http://schemas.microsoft.com/office/drawing/2014/main" val="2241810989"/>
                  </a:ext>
                </a:extLst>
              </a:tr>
              <a:tr h="191932">
                <a:tc>
                  <a:txBody>
                    <a:bodyPr/>
                    <a:lstStyle/>
                    <a:p>
                      <a:endParaRPr lang="en-US" sz="1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515727197"/>
                  </a:ext>
                </a:extLst>
              </a:tr>
              <a:tr h="468737">
                <a:tc>
                  <a:txBody>
                    <a:bodyPr/>
                    <a:lstStyle/>
                    <a:p>
                      <a:r>
                        <a:rPr lang="en-US" sz="1400" b="1" dirty="0"/>
                        <a:t>AFB (-)</a:t>
                      </a:r>
                    </a:p>
                  </a:txBody>
                  <a:tcPr/>
                </a:tc>
                <a:tc>
                  <a:txBody>
                    <a:bodyPr/>
                    <a:lstStyle/>
                    <a:p>
                      <a:r>
                        <a:rPr lang="en-US" sz="1400" b="1" dirty="0"/>
                        <a:t>NAAT (+)</a:t>
                      </a:r>
                    </a:p>
                  </a:txBody>
                  <a:tcPr/>
                </a:tc>
                <a:tc>
                  <a:txBody>
                    <a:bodyPr/>
                    <a:lstStyle/>
                    <a:p>
                      <a:endParaRPr lang="en-US" sz="1400" dirty="0"/>
                    </a:p>
                  </a:txBody>
                  <a:tcPr/>
                </a:tc>
                <a:tc>
                  <a:txBody>
                    <a:bodyPr/>
                    <a:lstStyle/>
                    <a:p>
                      <a:r>
                        <a:rPr lang="en-US" sz="1400" dirty="0"/>
                        <a:t>Order 2</a:t>
                      </a:r>
                      <a:r>
                        <a:rPr lang="en-US" sz="1400" baseline="30000" dirty="0"/>
                        <a:t>nd</a:t>
                      </a:r>
                      <a:r>
                        <a:rPr lang="en-US" sz="1400" dirty="0"/>
                        <a:t> NAAT along with AFB/culture</a:t>
                      </a:r>
                    </a:p>
                  </a:txBody>
                  <a:tcPr/>
                </a:tc>
                <a:extLst>
                  <a:ext uri="{0D108BD9-81ED-4DB2-BD59-A6C34878D82A}">
                    <a16:rowId xmlns:a16="http://schemas.microsoft.com/office/drawing/2014/main" val="2034009230"/>
                  </a:ext>
                </a:extLst>
              </a:tr>
              <a:tr h="516483">
                <a:tc>
                  <a:txBody>
                    <a:bodyPr/>
                    <a:lstStyle/>
                    <a:p>
                      <a:r>
                        <a:rPr lang="en-US" sz="1400" b="1" dirty="0"/>
                        <a:t>2</a:t>
                      </a:r>
                      <a:r>
                        <a:rPr lang="en-US" sz="1400" b="1" baseline="30000" dirty="0"/>
                        <a:t>nd</a:t>
                      </a:r>
                      <a:r>
                        <a:rPr lang="en-US" sz="1400" b="1" dirty="0"/>
                        <a:t> AFB (-)</a:t>
                      </a:r>
                    </a:p>
                  </a:txBody>
                  <a:tcPr>
                    <a:solidFill>
                      <a:schemeClr val="bg1">
                        <a:lumMod val="95000"/>
                      </a:schemeClr>
                    </a:solidFill>
                  </a:tcPr>
                </a:tc>
                <a:tc>
                  <a:txBody>
                    <a:bodyPr/>
                    <a:lstStyle/>
                    <a:p>
                      <a:r>
                        <a:rPr lang="en-US" sz="1400" b="1" dirty="0"/>
                        <a:t>2</a:t>
                      </a:r>
                      <a:r>
                        <a:rPr lang="en-US" sz="1400" b="1" baseline="30000" dirty="0"/>
                        <a:t>nd</a:t>
                      </a:r>
                      <a:r>
                        <a:rPr lang="en-US" sz="1400" b="1" dirty="0"/>
                        <a:t> NAAT (+)</a:t>
                      </a:r>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r>
                        <a:rPr lang="en-US" sz="1400" b="1" dirty="0"/>
                        <a:t>Presume TB disease </a:t>
                      </a:r>
                      <a:r>
                        <a:rPr lang="en-US" sz="1400" dirty="0"/>
                        <a:t>and initiate anti-TB treatment</a:t>
                      </a:r>
                    </a:p>
                  </a:txBody>
                  <a:tcPr>
                    <a:solidFill>
                      <a:schemeClr val="bg1">
                        <a:lumMod val="95000"/>
                      </a:schemeClr>
                    </a:solidFill>
                  </a:tcPr>
                </a:tc>
                <a:extLst>
                  <a:ext uri="{0D108BD9-81ED-4DB2-BD59-A6C34878D82A}">
                    <a16:rowId xmlns:a16="http://schemas.microsoft.com/office/drawing/2014/main" val="2545805495"/>
                  </a:ext>
                </a:extLst>
              </a:tr>
              <a:tr h="225122">
                <a:tc>
                  <a:txBody>
                    <a:bodyPr/>
                    <a:lstStyle/>
                    <a:p>
                      <a:endParaRPr lang="en-US" sz="100" dirty="0"/>
                    </a:p>
                  </a:txBody>
                  <a:tcPr>
                    <a:solidFill>
                      <a:schemeClr val="bg1"/>
                    </a:solidFill>
                  </a:tcPr>
                </a:tc>
                <a:tc>
                  <a:txBody>
                    <a:bodyPr/>
                    <a:lstStyle/>
                    <a:p>
                      <a:endParaRPr lang="en-US" sz="100" dirty="0"/>
                    </a:p>
                  </a:txBody>
                  <a:tcPr>
                    <a:solidFill>
                      <a:schemeClr val="bg1"/>
                    </a:solidFill>
                  </a:tcPr>
                </a:tc>
                <a:tc>
                  <a:txBody>
                    <a:bodyPr/>
                    <a:lstStyle/>
                    <a:p>
                      <a:endParaRPr lang="en-US" sz="100" dirty="0"/>
                    </a:p>
                  </a:txBody>
                  <a:tcPr>
                    <a:solidFill>
                      <a:schemeClr val="bg1"/>
                    </a:solidFill>
                  </a:tcPr>
                </a:tc>
                <a:tc>
                  <a:txBody>
                    <a:bodyPr/>
                    <a:lstStyle/>
                    <a:p>
                      <a:endParaRPr lang="en-US" sz="100" dirty="0"/>
                    </a:p>
                  </a:txBody>
                  <a:tcPr>
                    <a:solidFill>
                      <a:schemeClr val="bg1"/>
                    </a:solidFill>
                  </a:tcPr>
                </a:tc>
                <a:extLst>
                  <a:ext uri="{0D108BD9-81ED-4DB2-BD59-A6C34878D82A}">
                    <a16:rowId xmlns:a16="http://schemas.microsoft.com/office/drawing/2014/main" val="1791443309"/>
                  </a:ext>
                </a:extLst>
              </a:tr>
              <a:tr h="468737">
                <a:tc>
                  <a:txBody>
                    <a:bodyPr/>
                    <a:lstStyle/>
                    <a:p>
                      <a:r>
                        <a:rPr lang="en-US" sz="1400" b="1" dirty="0"/>
                        <a:t>AFB (+)</a:t>
                      </a:r>
                    </a:p>
                  </a:txBody>
                  <a:tcPr>
                    <a:solidFill>
                      <a:schemeClr val="bg1">
                        <a:lumMod val="95000"/>
                      </a:schemeClr>
                    </a:solidFill>
                  </a:tcPr>
                </a:tc>
                <a:tc>
                  <a:txBody>
                    <a:bodyPr/>
                    <a:lstStyle/>
                    <a:p>
                      <a:r>
                        <a:rPr lang="en-US" sz="1400" b="1" dirty="0"/>
                        <a:t>NAAT (-)</a:t>
                      </a:r>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r>
                        <a:rPr lang="en-US" sz="1400" dirty="0"/>
                        <a:t>Order 2</a:t>
                      </a:r>
                      <a:r>
                        <a:rPr lang="en-US" sz="1400" baseline="30000" dirty="0"/>
                        <a:t>nd</a:t>
                      </a:r>
                      <a:r>
                        <a:rPr lang="en-US" sz="1400" dirty="0"/>
                        <a:t> NAAT with AFB/culture </a:t>
                      </a:r>
                    </a:p>
                  </a:txBody>
                  <a:tcPr>
                    <a:solidFill>
                      <a:schemeClr val="bg1">
                        <a:lumMod val="95000"/>
                      </a:schemeClr>
                    </a:solidFill>
                  </a:tcPr>
                </a:tc>
                <a:extLst>
                  <a:ext uri="{0D108BD9-81ED-4DB2-BD59-A6C34878D82A}">
                    <a16:rowId xmlns:a16="http://schemas.microsoft.com/office/drawing/2014/main" val="3307233638"/>
                  </a:ext>
                </a:extLst>
              </a:tr>
              <a:tr h="715853">
                <a:tc>
                  <a:txBody>
                    <a:bodyPr/>
                    <a:lstStyle/>
                    <a:p>
                      <a:r>
                        <a:rPr lang="en-US" sz="1400" b="1" dirty="0"/>
                        <a:t>2</a:t>
                      </a:r>
                      <a:r>
                        <a:rPr lang="en-US" sz="1400" b="1" baseline="30000" dirty="0"/>
                        <a:t>nd</a:t>
                      </a:r>
                      <a:r>
                        <a:rPr lang="en-US" sz="1400" b="1" dirty="0"/>
                        <a:t> AFB (+)</a:t>
                      </a:r>
                    </a:p>
                  </a:txBody>
                  <a:tcPr>
                    <a:solidFill>
                      <a:schemeClr val="bg1">
                        <a:lumMod val="95000"/>
                      </a:schemeClr>
                    </a:solidFill>
                  </a:tcPr>
                </a:tc>
                <a:tc>
                  <a:txBody>
                    <a:bodyPr/>
                    <a:lstStyle/>
                    <a:p>
                      <a:r>
                        <a:rPr lang="en-US" sz="1400" b="1" dirty="0"/>
                        <a:t>2</a:t>
                      </a:r>
                      <a:r>
                        <a:rPr lang="en-US" sz="1400" b="1" baseline="30000" dirty="0"/>
                        <a:t>nd</a:t>
                      </a:r>
                      <a:r>
                        <a:rPr lang="en-US" sz="1400" b="1" dirty="0"/>
                        <a:t> NAAT (-)</a:t>
                      </a:r>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r>
                        <a:rPr lang="en-US" sz="1400" dirty="0"/>
                        <a:t>Presume infected with non-tuberculous mycobacterium (NTM); airborne isolation may be discontinued if consistent with other clinical findings</a:t>
                      </a:r>
                    </a:p>
                  </a:txBody>
                  <a:tcPr>
                    <a:solidFill>
                      <a:schemeClr val="bg1">
                        <a:lumMod val="95000"/>
                      </a:schemeClr>
                    </a:solidFill>
                  </a:tcPr>
                </a:tc>
                <a:extLst>
                  <a:ext uri="{0D108BD9-81ED-4DB2-BD59-A6C34878D82A}">
                    <a16:rowId xmlns:a16="http://schemas.microsoft.com/office/drawing/2014/main" val="2139175669"/>
                  </a:ext>
                </a:extLst>
              </a:tr>
              <a:tr h="0">
                <a:tc>
                  <a:txBody>
                    <a:bodyPr/>
                    <a:lstStyle/>
                    <a:p>
                      <a:endParaRPr lang="en-US" sz="200" dirty="0"/>
                    </a:p>
                  </a:txBody>
                  <a:tcPr>
                    <a:solidFill>
                      <a:schemeClr val="bg1"/>
                    </a:solidFill>
                  </a:tcPr>
                </a:tc>
                <a:tc>
                  <a:txBody>
                    <a:bodyPr/>
                    <a:lstStyle/>
                    <a:p>
                      <a:endParaRPr lang="en-US" sz="1050" dirty="0"/>
                    </a:p>
                  </a:txBody>
                  <a:tcPr>
                    <a:solidFill>
                      <a:schemeClr val="bg1"/>
                    </a:solidFill>
                  </a:tcPr>
                </a:tc>
                <a:tc>
                  <a:txBody>
                    <a:bodyPr/>
                    <a:lstStyle/>
                    <a:p>
                      <a:endParaRPr lang="en-US" sz="1200" dirty="0"/>
                    </a:p>
                  </a:txBody>
                  <a:tcPr>
                    <a:solidFill>
                      <a:schemeClr val="bg1"/>
                    </a:solidFill>
                  </a:tcPr>
                </a:tc>
                <a:tc>
                  <a:txBody>
                    <a:bodyPr/>
                    <a:lstStyle/>
                    <a:p>
                      <a:endParaRPr lang="en-US" sz="1050" dirty="0"/>
                    </a:p>
                  </a:txBody>
                  <a:tcPr>
                    <a:solidFill>
                      <a:schemeClr val="bg1"/>
                    </a:solidFill>
                  </a:tcPr>
                </a:tc>
                <a:extLst>
                  <a:ext uri="{0D108BD9-81ED-4DB2-BD59-A6C34878D82A}">
                    <a16:rowId xmlns:a16="http://schemas.microsoft.com/office/drawing/2014/main" val="2532581703"/>
                  </a:ext>
                </a:extLst>
              </a:tr>
              <a:tr h="468737">
                <a:tc>
                  <a:txBody>
                    <a:bodyPr/>
                    <a:lstStyle/>
                    <a:p>
                      <a:r>
                        <a:rPr lang="en-US" sz="1400" b="1" dirty="0"/>
                        <a:t>AFB (-)</a:t>
                      </a:r>
                    </a:p>
                  </a:txBody>
                  <a:tcPr/>
                </a:tc>
                <a:tc>
                  <a:txBody>
                    <a:bodyPr/>
                    <a:lstStyle/>
                    <a:p>
                      <a:r>
                        <a:rPr lang="en-US" sz="1400" b="1" dirty="0"/>
                        <a:t>NAAT (-)</a:t>
                      </a:r>
                    </a:p>
                  </a:txBody>
                  <a:tcPr/>
                </a:tc>
                <a:tc>
                  <a:txBody>
                    <a:bodyPr/>
                    <a:lstStyle/>
                    <a:p>
                      <a:endParaRPr lang="en-US" dirty="0"/>
                    </a:p>
                  </a:txBody>
                  <a:tcPr/>
                </a:tc>
                <a:tc>
                  <a:txBody>
                    <a:bodyPr/>
                    <a:lstStyle/>
                    <a:p>
                      <a:r>
                        <a:rPr lang="en-US" sz="1400" dirty="0"/>
                        <a:t>Order 2</a:t>
                      </a:r>
                      <a:r>
                        <a:rPr lang="en-US" sz="1400" baseline="30000" dirty="0"/>
                        <a:t>nd</a:t>
                      </a:r>
                      <a:r>
                        <a:rPr lang="en-US" sz="1400" dirty="0"/>
                        <a:t> NAAT with AFB/culture</a:t>
                      </a:r>
                    </a:p>
                  </a:txBody>
                  <a:tcPr/>
                </a:tc>
                <a:extLst>
                  <a:ext uri="{0D108BD9-81ED-4DB2-BD59-A6C34878D82A}">
                    <a16:rowId xmlns:a16="http://schemas.microsoft.com/office/drawing/2014/main" val="4107544636"/>
                  </a:ext>
                </a:extLst>
              </a:tr>
              <a:tr h="468737">
                <a:tc>
                  <a:txBody>
                    <a:bodyPr/>
                    <a:lstStyle/>
                    <a:p>
                      <a:r>
                        <a:rPr lang="en-US" sz="1400" b="1" dirty="0"/>
                        <a:t>2</a:t>
                      </a:r>
                      <a:r>
                        <a:rPr lang="en-US" sz="1400" b="1" baseline="30000" dirty="0"/>
                        <a:t>nd</a:t>
                      </a:r>
                      <a:r>
                        <a:rPr lang="en-US" sz="1400" b="1" dirty="0"/>
                        <a:t> AFB (-)</a:t>
                      </a:r>
                    </a:p>
                  </a:txBody>
                  <a:tcPr>
                    <a:solidFill>
                      <a:schemeClr val="bg1">
                        <a:lumMod val="95000"/>
                      </a:schemeClr>
                    </a:solidFill>
                  </a:tcPr>
                </a:tc>
                <a:tc>
                  <a:txBody>
                    <a:bodyPr/>
                    <a:lstStyle/>
                    <a:p>
                      <a:r>
                        <a:rPr lang="en-US" sz="1400" b="1" dirty="0"/>
                        <a:t>2</a:t>
                      </a:r>
                      <a:r>
                        <a:rPr lang="en-US" sz="1400" b="1" baseline="30000" dirty="0"/>
                        <a:t>nd</a:t>
                      </a:r>
                      <a:r>
                        <a:rPr lang="en-US" sz="1400" b="1" dirty="0"/>
                        <a:t> NAAT (-)</a:t>
                      </a:r>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r>
                        <a:rPr lang="en-US" sz="1400" dirty="0"/>
                        <a:t>Unlikely TB disease; airborne isolation may be discontinued if consistent with other clinical findings</a:t>
                      </a:r>
                    </a:p>
                  </a:txBody>
                  <a:tcPr>
                    <a:solidFill>
                      <a:schemeClr val="bg1">
                        <a:lumMod val="95000"/>
                      </a:schemeClr>
                    </a:solidFill>
                  </a:tcPr>
                </a:tc>
                <a:extLst>
                  <a:ext uri="{0D108BD9-81ED-4DB2-BD59-A6C34878D82A}">
                    <a16:rowId xmlns:a16="http://schemas.microsoft.com/office/drawing/2014/main" val="2747454404"/>
                  </a:ext>
                </a:extLst>
              </a:tr>
            </a:tbl>
          </a:graphicData>
        </a:graphic>
      </p:graphicFrame>
      <p:sp>
        <p:nvSpPr>
          <p:cNvPr id="6" name="Arrow: Right 5">
            <a:extLst>
              <a:ext uri="{FF2B5EF4-FFF2-40B4-BE49-F238E27FC236}">
                <a16:creationId xmlns:a16="http://schemas.microsoft.com/office/drawing/2014/main" id="{E45013B8-BDAE-4820-B677-03CC6C78348B}"/>
              </a:ext>
              <a:ext uri="{C183D7F6-B498-43B3-948B-1728B52AA6E4}">
                <adec:decorative xmlns:adec="http://schemas.microsoft.com/office/drawing/2017/decorative" val="1"/>
              </a:ext>
            </a:extLst>
          </p:cNvPr>
          <p:cNvSpPr/>
          <p:nvPr/>
        </p:nvSpPr>
        <p:spPr>
          <a:xfrm>
            <a:off x="3826752" y="2814399"/>
            <a:ext cx="879567" cy="217714"/>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rrow: Right 7">
            <a:extLst>
              <a:ext uri="{FF2B5EF4-FFF2-40B4-BE49-F238E27FC236}">
                <a16:creationId xmlns:a16="http://schemas.microsoft.com/office/drawing/2014/main" id="{AA8649B1-73DA-4CE9-A3C5-BCFECE3DBD14}"/>
              </a:ext>
              <a:ext uri="{C183D7F6-B498-43B3-948B-1728B52AA6E4}">
                <adec:decorative xmlns:adec="http://schemas.microsoft.com/office/drawing/2017/decorative" val="1"/>
              </a:ext>
            </a:extLst>
          </p:cNvPr>
          <p:cNvSpPr/>
          <p:nvPr/>
        </p:nvSpPr>
        <p:spPr>
          <a:xfrm>
            <a:off x="3826751" y="3288579"/>
            <a:ext cx="879567" cy="217714"/>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Arrow: Right 8">
            <a:extLst>
              <a:ext uri="{FF2B5EF4-FFF2-40B4-BE49-F238E27FC236}">
                <a16:creationId xmlns:a16="http://schemas.microsoft.com/office/drawing/2014/main" id="{BB84DC56-16C8-4076-B294-6D088CEF6788}"/>
              </a:ext>
              <a:ext uri="{C183D7F6-B498-43B3-948B-1728B52AA6E4}">
                <adec:decorative xmlns:adec="http://schemas.microsoft.com/office/drawing/2017/decorative" val="1"/>
              </a:ext>
            </a:extLst>
          </p:cNvPr>
          <p:cNvSpPr/>
          <p:nvPr/>
        </p:nvSpPr>
        <p:spPr>
          <a:xfrm>
            <a:off x="3826751" y="4675472"/>
            <a:ext cx="879567" cy="217714"/>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Right 4">
            <a:extLst>
              <a:ext uri="{FF2B5EF4-FFF2-40B4-BE49-F238E27FC236}">
                <a16:creationId xmlns:a16="http://schemas.microsoft.com/office/drawing/2014/main" id="{D86F7913-8EBB-4F8E-B4D1-A399874EC248}"/>
              </a:ext>
              <a:ext uri="{C183D7F6-B498-43B3-948B-1728B52AA6E4}">
                <adec:decorative xmlns:adec="http://schemas.microsoft.com/office/drawing/2017/decorative" val="1"/>
              </a:ext>
            </a:extLst>
          </p:cNvPr>
          <p:cNvSpPr/>
          <p:nvPr/>
        </p:nvSpPr>
        <p:spPr>
          <a:xfrm>
            <a:off x="3783210" y="1887896"/>
            <a:ext cx="966652" cy="217714"/>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Arrow: Right 9">
            <a:extLst>
              <a:ext uri="{FF2B5EF4-FFF2-40B4-BE49-F238E27FC236}">
                <a16:creationId xmlns:a16="http://schemas.microsoft.com/office/drawing/2014/main" id="{9E22EEC2-B758-4283-80D2-DCDDD346907A}"/>
              </a:ext>
              <a:ext uri="{C183D7F6-B498-43B3-948B-1728B52AA6E4}">
                <adec:decorative xmlns:adec="http://schemas.microsoft.com/office/drawing/2017/decorative" val="1"/>
              </a:ext>
            </a:extLst>
          </p:cNvPr>
          <p:cNvSpPr/>
          <p:nvPr/>
        </p:nvSpPr>
        <p:spPr>
          <a:xfrm>
            <a:off x="3826751" y="4036454"/>
            <a:ext cx="879567" cy="217714"/>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Arrow: Right 10">
            <a:extLst>
              <a:ext uri="{FF2B5EF4-FFF2-40B4-BE49-F238E27FC236}">
                <a16:creationId xmlns:a16="http://schemas.microsoft.com/office/drawing/2014/main" id="{A5EC9298-E6FA-47DE-ACF5-58227872D7E1}"/>
              </a:ext>
              <a:ext uri="{C183D7F6-B498-43B3-948B-1728B52AA6E4}">
                <adec:decorative xmlns:adec="http://schemas.microsoft.com/office/drawing/2017/decorative" val="1"/>
              </a:ext>
            </a:extLst>
          </p:cNvPr>
          <p:cNvSpPr/>
          <p:nvPr/>
        </p:nvSpPr>
        <p:spPr>
          <a:xfrm>
            <a:off x="3826751" y="5649808"/>
            <a:ext cx="879567" cy="217714"/>
          </a:xfrm>
          <a:prstGeom prst="rightArrow">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Arrow: Right 11">
            <a:extLst>
              <a:ext uri="{FF2B5EF4-FFF2-40B4-BE49-F238E27FC236}">
                <a16:creationId xmlns:a16="http://schemas.microsoft.com/office/drawing/2014/main" id="{FBD6937D-846A-430F-853F-E1E3A9EE41D7}"/>
              </a:ext>
              <a:ext uri="{C183D7F6-B498-43B3-948B-1728B52AA6E4}">
                <adec:decorative xmlns:adec="http://schemas.microsoft.com/office/drawing/2017/decorative" val="1"/>
              </a:ext>
            </a:extLst>
          </p:cNvPr>
          <p:cNvSpPr/>
          <p:nvPr/>
        </p:nvSpPr>
        <p:spPr>
          <a:xfrm>
            <a:off x="3826751" y="6223333"/>
            <a:ext cx="879567" cy="217714"/>
          </a:xfrm>
          <a:prstGeom prst="rightArrow">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a:extLst>
              <a:ext uri="{FF2B5EF4-FFF2-40B4-BE49-F238E27FC236}">
                <a16:creationId xmlns:a16="http://schemas.microsoft.com/office/drawing/2014/main" id="{C002129C-8C79-4E3A-A329-BC8400731368}"/>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86420" y="317711"/>
            <a:ext cx="1007852" cy="1007852"/>
          </a:xfrm>
          <a:prstGeom prst="rect">
            <a:avLst/>
          </a:prstGeom>
        </p:spPr>
      </p:pic>
    </p:spTree>
    <p:extLst>
      <p:ext uri="{BB962C8B-B14F-4D97-AF65-F5344CB8AC3E}">
        <p14:creationId xmlns:p14="http://schemas.microsoft.com/office/powerpoint/2010/main" val="2306605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32272-8CC2-40E5-BAA0-E587C4E80878}"/>
              </a:ext>
            </a:extLst>
          </p:cNvPr>
          <p:cNvSpPr>
            <a:spLocks noGrp="1"/>
          </p:cNvSpPr>
          <p:nvPr>
            <p:ph type="title"/>
          </p:nvPr>
        </p:nvSpPr>
        <p:spPr>
          <a:xfrm>
            <a:off x="840699" y="112714"/>
            <a:ext cx="5605629" cy="994172"/>
          </a:xfrm>
        </p:spPr>
        <p:txBody>
          <a:bodyPr>
            <a:normAutofit/>
          </a:bodyPr>
          <a:lstStyle/>
          <a:p>
            <a:r>
              <a:rPr lang="en-US" sz="4600" dirty="0"/>
              <a:t>Case Scenario 1</a:t>
            </a:r>
            <a:br>
              <a:rPr lang="en-US" sz="4600" dirty="0"/>
            </a:br>
            <a:r>
              <a:rPr lang="en-US" sz="1800" dirty="0"/>
              <a:t>(Answers are provided in the following slide.)</a:t>
            </a:r>
          </a:p>
        </p:txBody>
      </p:sp>
      <p:sp>
        <p:nvSpPr>
          <p:cNvPr id="3" name="Content Placeholder 2">
            <a:extLst>
              <a:ext uri="{FF2B5EF4-FFF2-40B4-BE49-F238E27FC236}">
                <a16:creationId xmlns:a16="http://schemas.microsoft.com/office/drawing/2014/main" id="{4D2C7DCB-B6D7-4E49-A03B-E85914B515B5}"/>
              </a:ext>
            </a:extLst>
          </p:cNvPr>
          <p:cNvSpPr>
            <a:spLocks noGrp="1"/>
          </p:cNvSpPr>
          <p:nvPr>
            <p:ph idx="1"/>
          </p:nvPr>
        </p:nvSpPr>
        <p:spPr>
          <a:xfrm>
            <a:off x="286248" y="1333310"/>
            <a:ext cx="6160080" cy="5324942"/>
          </a:xfrm>
        </p:spPr>
        <p:txBody>
          <a:bodyPr anchor="ctr">
            <a:noAutofit/>
          </a:bodyPr>
          <a:lstStyle/>
          <a:p>
            <a:pPr marL="0" indent="0">
              <a:buNone/>
            </a:pPr>
            <a:r>
              <a:rPr lang="en-US" sz="1500" b="1" i="0" u="none" strike="noStrike" baseline="0" dirty="0"/>
              <a:t>A previously well 58-year-old security officer who works in the correctional system is admitted to the hospital; he presents with:</a:t>
            </a:r>
          </a:p>
          <a:p>
            <a:pPr>
              <a:lnSpc>
                <a:spcPts val="1400"/>
              </a:lnSpc>
            </a:pPr>
            <a:r>
              <a:rPr lang="en-US" sz="1500" dirty="0"/>
              <a:t>Complaint of </a:t>
            </a:r>
            <a:r>
              <a:rPr lang="en-US" sz="1500" b="0" i="0" u="none" strike="noStrike" baseline="0" dirty="0"/>
              <a:t>a cough, fatigue, and a 20-pound weight loss over the past two months. </a:t>
            </a:r>
          </a:p>
          <a:p>
            <a:pPr>
              <a:lnSpc>
                <a:spcPts val="1400"/>
              </a:lnSpc>
            </a:pPr>
            <a:r>
              <a:rPr lang="en-US" sz="1500" b="0" i="0" u="none" strike="noStrike" baseline="0" dirty="0"/>
              <a:t>He is a type 2 diabetic on Metformin with a hemoglobin A1C of 9%. </a:t>
            </a:r>
          </a:p>
          <a:p>
            <a:pPr>
              <a:lnSpc>
                <a:spcPts val="1400"/>
              </a:lnSpc>
            </a:pPr>
            <a:r>
              <a:rPr lang="en-US" sz="1500" b="0" i="0" u="none" strike="noStrike" baseline="0" dirty="0"/>
              <a:t>A chest x-ray demonstrates a nodular lesion in the right upper lobe with central lucency confirmed by a CT scan to represent cavitation. </a:t>
            </a:r>
          </a:p>
          <a:p>
            <a:pPr>
              <a:lnSpc>
                <a:spcPts val="1400"/>
              </a:lnSpc>
            </a:pPr>
            <a:r>
              <a:rPr lang="en-US" sz="1500" b="0" i="0" u="none" strike="noStrike" baseline="0" dirty="0"/>
              <a:t>He is placed in airborne respiratory isolation. Antibiotic therapy with azithromycin and ceftriaxone is initiated. </a:t>
            </a:r>
          </a:p>
          <a:p>
            <a:pPr>
              <a:lnSpc>
                <a:spcPts val="1400"/>
              </a:lnSpc>
            </a:pPr>
            <a:r>
              <a:rPr lang="en-US" sz="1500" b="0" i="0" u="none" strike="noStrike" baseline="0" dirty="0"/>
              <a:t>Three specimens are sent for AFB stains and the results are negative. </a:t>
            </a:r>
          </a:p>
          <a:p>
            <a:pPr>
              <a:lnSpc>
                <a:spcPts val="1400"/>
              </a:lnSpc>
            </a:pPr>
            <a:r>
              <a:rPr lang="en-US" sz="1500" b="0" i="0" u="none" strike="noStrike" baseline="0" dirty="0"/>
              <a:t>There is no improvement on antibiotic therapy after one week. </a:t>
            </a:r>
          </a:p>
          <a:p>
            <a:pPr marL="0" indent="0">
              <a:buNone/>
            </a:pPr>
            <a:r>
              <a:rPr lang="en-US" sz="1500" b="1" i="0" u="none" strike="noStrike" baseline="0" dirty="0"/>
              <a:t>Questions:</a:t>
            </a:r>
          </a:p>
          <a:p>
            <a:pPr marL="342900" indent="-342900">
              <a:buAutoNum type="arabicParenR"/>
            </a:pPr>
            <a:r>
              <a:rPr lang="en-US" sz="1500" b="1" dirty="0"/>
              <a:t>Are signs and symptoms consistent with active TB disease?</a:t>
            </a:r>
          </a:p>
          <a:p>
            <a:pPr marL="342900" indent="-342900">
              <a:buAutoNum type="arabicParenR" startAt="2"/>
            </a:pPr>
            <a:r>
              <a:rPr lang="en-US" sz="1500" b="1" i="0" u="none" strike="noStrike" baseline="0" dirty="0"/>
              <a:t>The next most appropriate step in the management of this patient is: </a:t>
            </a:r>
          </a:p>
          <a:p>
            <a:pPr marL="0" indent="0">
              <a:lnSpc>
                <a:spcPct val="100000"/>
              </a:lnSpc>
              <a:buNone/>
              <a:tabLst>
                <a:tab pos="461963" algn="l"/>
              </a:tabLst>
            </a:pPr>
            <a:r>
              <a:rPr lang="en-US" sz="1500" b="1" dirty="0"/>
              <a:t>	</a:t>
            </a:r>
            <a:r>
              <a:rPr lang="en-US" sz="1500" dirty="0"/>
              <a:t>A</a:t>
            </a:r>
            <a:r>
              <a:rPr lang="en-US" sz="1500" i="0" u="none" strike="noStrike" baseline="0" dirty="0"/>
              <a:t>) Arrange for diagnostic bronchoscopy </a:t>
            </a:r>
          </a:p>
          <a:p>
            <a:pPr marL="457200" lvl="1" indent="0">
              <a:lnSpc>
                <a:spcPct val="100000"/>
              </a:lnSpc>
              <a:buNone/>
              <a:tabLst>
                <a:tab pos="461963" algn="l"/>
              </a:tabLst>
            </a:pPr>
            <a:r>
              <a:rPr lang="en-US" sz="1500" dirty="0"/>
              <a:t>	B)</a:t>
            </a:r>
            <a:r>
              <a:rPr lang="en-US" sz="1500" i="0" u="none" strike="noStrike" baseline="0" dirty="0"/>
              <a:t> Order a NAAT for detection of </a:t>
            </a:r>
            <a:r>
              <a:rPr lang="en-US" sz="1500" i="1" u="none" strike="noStrike" baseline="0" dirty="0"/>
              <a:t>M. tuberculosis </a:t>
            </a:r>
          </a:p>
          <a:p>
            <a:pPr marL="0" indent="0" defTabSz="461963">
              <a:buNone/>
            </a:pPr>
            <a:r>
              <a:rPr lang="en-US" sz="1500" dirty="0"/>
              <a:t>	C</a:t>
            </a:r>
            <a:r>
              <a:rPr lang="en-US" sz="1500" i="0" u="none" strike="noStrike" baseline="0" dirty="0"/>
              <a:t>) Add anti-fungal therapy directed at Coccidioidomycosis </a:t>
            </a:r>
            <a:endParaRPr lang="en-US" sz="1500" dirty="0"/>
          </a:p>
        </p:txBody>
      </p:sp>
      <p:sp>
        <p:nvSpPr>
          <p:cNvPr id="50" name="Rectangle 4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2" name="Oval 5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0" name="Graphic 9" descr="Stethoscope with solid fill">
            <a:extLst>
              <a:ext uri="{FF2B5EF4-FFF2-40B4-BE49-F238E27FC236}">
                <a16:creationId xmlns:a16="http://schemas.microsoft.com/office/drawing/2014/main" id="{493FEB64-FAA9-4175-9486-902CD4FABD6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Tree>
    <p:extLst>
      <p:ext uri="{BB962C8B-B14F-4D97-AF65-F5344CB8AC3E}">
        <p14:creationId xmlns:p14="http://schemas.microsoft.com/office/powerpoint/2010/main" val="2587018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30928-9652-482C-84E1-E2FCF68F4877}"/>
              </a:ext>
            </a:extLst>
          </p:cNvPr>
          <p:cNvSpPr>
            <a:spLocks noGrp="1"/>
          </p:cNvSpPr>
          <p:nvPr>
            <p:ph type="title"/>
          </p:nvPr>
        </p:nvSpPr>
        <p:spPr>
          <a:xfrm>
            <a:off x="919076" y="304302"/>
            <a:ext cx="5605629" cy="994172"/>
          </a:xfrm>
        </p:spPr>
        <p:txBody>
          <a:bodyPr>
            <a:normAutofit/>
          </a:bodyPr>
          <a:lstStyle/>
          <a:p>
            <a:r>
              <a:rPr lang="en-US" sz="4600" dirty="0"/>
              <a:t>Scenario 1 Answers</a:t>
            </a:r>
          </a:p>
        </p:txBody>
      </p:sp>
      <p:sp>
        <p:nvSpPr>
          <p:cNvPr id="3" name="Content Placeholder 2">
            <a:extLst>
              <a:ext uri="{FF2B5EF4-FFF2-40B4-BE49-F238E27FC236}">
                <a16:creationId xmlns:a16="http://schemas.microsoft.com/office/drawing/2014/main" id="{6CA9A947-5851-42AD-A66C-29040045A1E9}"/>
              </a:ext>
            </a:extLst>
          </p:cNvPr>
          <p:cNvSpPr>
            <a:spLocks noGrp="1"/>
          </p:cNvSpPr>
          <p:nvPr>
            <p:ph idx="1"/>
          </p:nvPr>
        </p:nvSpPr>
        <p:spPr>
          <a:xfrm>
            <a:off x="359815" y="1567985"/>
            <a:ext cx="5632218" cy="4664895"/>
          </a:xfrm>
        </p:spPr>
        <p:txBody>
          <a:bodyPr anchor="ctr">
            <a:normAutofit lnSpcReduction="10000"/>
          </a:bodyPr>
          <a:lstStyle/>
          <a:p>
            <a:pPr marL="342900" indent="-342900">
              <a:buFont typeface="+mj-lt"/>
              <a:buAutoNum type="arabicPeriod"/>
            </a:pPr>
            <a:r>
              <a:rPr lang="en-US" sz="1600" b="1" dirty="0"/>
              <a:t>Are signs and symptoms consistent with active TB disease?</a:t>
            </a:r>
          </a:p>
          <a:p>
            <a:pPr marL="0" indent="0">
              <a:buNone/>
            </a:pPr>
            <a:r>
              <a:rPr lang="en-US" sz="1600" b="1" dirty="0"/>
              <a:t>          Yes</a:t>
            </a:r>
            <a:r>
              <a:rPr lang="en-US" sz="1600" dirty="0"/>
              <a:t>.</a:t>
            </a:r>
          </a:p>
          <a:p>
            <a:pPr marL="457200" lvl="1" indent="4763">
              <a:buNone/>
            </a:pPr>
            <a:r>
              <a:rPr lang="en-US" sz="1500" dirty="0"/>
              <a:t>Symptoms consistent with TB: Cough &gt; 3 weeks, unexplained weight loss, fatigue</a:t>
            </a:r>
          </a:p>
          <a:p>
            <a:pPr marL="457200" lvl="1" indent="0">
              <a:buNone/>
            </a:pPr>
            <a:r>
              <a:rPr lang="en-US" sz="1500" dirty="0"/>
              <a:t>Signs consistent with TB: Chest x-ray &amp; CT scan demonstrate upper lobe involvement and suggestive of TB, cavitary lesion</a:t>
            </a:r>
          </a:p>
          <a:p>
            <a:pPr marL="457200" indent="-457200">
              <a:buFont typeface="+mj-lt"/>
              <a:buAutoNum type="arabicPeriod" startAt="2"/>
            </a:pPr>
            <a:r>
              <a:rPr lang="en-US" sz="1600" b="1" i="0" u="none" strike="noStrike" baseline="0" dirty="0"/>
              <a:t>The next most appropriate step in the management of this patient is:</a:t>
            </a:r>
          </a:p>
          <a:p>
            <a:pPr marL="0" indent="0">
              <a:buNone/>
            </a:pPr>
            <a:endParaRPr lang="en-US" sz="1600" dirty="0"/>
          </a:p>
          <a:p>
            <a:pPr marL="457200" lvl="1" indent="0">
              <a:buNone/>
            </a:pPr>
            <a:r>
              <a:rPr lang="en-US" sz="1500" b="1" dirty="0"/>
              <a:t>Order a NAAT</a:t>
            </a:r>
            <a:r>
              <a:rPr lang="en-US" sz="1500" dirty="0"/>
              <a:t>; NAATs performed on expectorated sputa will detect 60-70% of culture-positive pulmonary TB cases that are AFB smear-negative</a:t>
            </a:r>
            <a:r>
              <a:rPr lang="en-US" sz="1200" dirty="0"/>
              <a:t>. </a:t>
            </a:r>
          </a:p>
          <a:p>
            <a:pPr marL="0" indent="0">
              <a:buNone/>
            </a:pPr>
            <a:endParaRPr lang="en-US" sz="1000" dirty="0"/>
          </a:p>
          <a:p>
            <a:pPr marL="0" indent="0">
              <a:buNone/>
            </a:pPr>
            <a:r>
              <a:rPr lang="en-US" sz="1500" b="1" dirty="0"/>
              <a:t>Takeaways from Case 1: AFB (-)/NAAT (+) </a:t>
            </a:r>
          </a:p>
          <a:p>
            <a:pPr marL="0" indent="0">
              <a:buNone/>
            </a:pPr>
            <a:r>
              <a:rPr lang="en-US" sz="1500" dirty="0"/>
              <a:t>Obtaining a NAAT on the initial workup would have greatly expedited diagnosis and avoided unnecessary treatment and prolonged hospitalization. A bronchoscopy is unnecessary as expectorated sputum can be obtained and anti-TB treatment initiated immediately after positive NAAT results. </a:t>
            </a: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6" name="Graphic 5" descr="Clipboard Checked with solid fill">
            <a:extLst>
              <a:ext uri="{FF2B5EF4-FFF2-40B4-BE49-F238E27FC236}">
                <a16:creationId xmlns:a16="http://schemas.microsoft.com/office/drawing/2014/main" id="{8B7F3D6A-A4EC-4A80-9F8F-B90526CB126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
        <p:nvSpPr>
          <p:cNvPr id="4" name="Slide Number Placeholder 3">
            <a:extLst>
              <a:ext uri="{FF2B5EF4-FFF2-40B4-BE49-F238E27FC236}">
                <a16:creationId xmlns:a16="http://schemas.microsoft.com/office/drawing/2014/main" id="{E45592A8-9889-4A57-9E02-5C4AEF33719E}"/>
              </a:ext>
            </a:extLst>
          </p:cNvPr>
          <p:cNvSpPr>
            <a:spLocks noGrp="1"/>
          </p:cNvSpPr>
          <p:nvPr>
            <p:ph type="sldNum" sz="quarter" idx="12"/>
          </p:nvPr>
        </p:nvSpPr>
        <p:spPr>
          <a:xfrm>
            <a:off x="7576075" y="6415760"/>
            <a:ext cx="759278" cy="273844"/>
          </a:xfrm>
        </p:spPr>
        <p:txBody>
          <a:bodyPr>
            <a:normAutofit/>
          </a:bodyPr>
          <a:lstStyle/>
          <a:p>
            <a:pPr>
              <a:spcAft>
                <a:spcPts val="600"/>
              </a:spcAft>
            </a:pPr>
            <a:fld id="{A0EC8638-D38E-4C5B-8C11-DA859CF37C29}" type="slidenum">
              <a:rPr lang="en-US" sz="920">
                <a:solidFill>
                  <a:srgbClr val="FFFFFF"/>
                </a:solidFill>
              </a:rPr>
              <a:pPr>
                <a:spcAft>
                  <a:spcPts val="600"/>
                </a:spcAft>
              </a:pPr>
              <a:t>8</a:t>
            </a:fld>
            <a:endParaRPr lang="en-US" sz="920" dirty="0">
              <a:solidFill>
                <a:srgbClr val="FFFFFF"/>
              </a:solidFill>
            </a:endParaRPr>
          </a:p>
        </p:txBody>
      </p:sp>
    </p:spTree>
    <p:extLst>
      <p:ext uri="{BB962C8B-B14F-4D97-AF65-F5344CB8AC3E}">
        <p14:creationId xmlns:p14="http://schemas.microsoft.com/office/powerpoint/2010/main" val="2262544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09CE4-5E91-46EA-BD11-68AA75335FA0}"/>
              </a:ext>
            </a:extLst>
          </p:cNvPr>
          <p:cNvSpPr>
            <a:spLocks noGrp="1"/>
          </p:cNvSpPr>
          <p:nvPr>
            <p:ph type="title"/>
          </p:nvPr>
        </p:nvSpPr>
        <p:spPr>
          <a:xfrm>
            <a:off x="3672396" y="-278895"/>
            <a:ext cx="4817137" cy="1676603"/>
          </a:xfrm>
        </p:spPr>
        <p:txBody>
          <a:bodyPr>
            <a:normAutofit/>
          </a:bodyPr>
          <a:lstStyle/>
          <a:p>
            <a:r>
              <a:rPr lang="en-US" dirty="0"/>
              <a:t>Case Scenario 2</a:t>
            </a:r>
          </a:p>
        </p:txBody>
      </p:sp>
      <p:pic>
        <p:nvPicPr>
          <p:cNvPr id="6" name="Graphic 5" descr="Inpatient with solid fill">
            <a:extLst>
              <a:ext uri="{FF2B5EF4-FFF2-40B4-BE49-F238E27FC236}">
                <a16:creationId xmlns:a16="http://schemas.microsoft.com/office/drawing/2014/main" id="{7A4200EC-EDC6-4303-84E5-7DDD090EBCE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1023" y="2261520"/>
            <a:ext cx="2334960" cy="2334960"/>
          </a:xfrm>
          <a:prstGeom prst="rect">
            <a:avLst/>
          </a:prstGeom>
          <a:effectLst/>
        </p:spPr>
      </p:pic>
      <p:sp>
        <p:nvSpPr>
          <p:cNvPr id="3" name="Content Placeholder 2">
            <a:extLst>
              <a:ext uri="{FF2B5EF4-FFF2-40B4-BE49-F238E27FC236}">
                <a16:creationId xmlns:a16="http://schemas.microsoft.com/office/drawing/2014/main" id="{7AEEBE41-3D27-41DF-8A24-2DA58D2AA869}"/>
              </a:ext>
            </a:extLst>
          </p:cNvPr>
          <p:cNvSpPr>
            <a:spLocks noGrp="1"/>
          </p:cNvSpPr>
          <p:nvPr>
            <p:ph idx="1"/>
          </p:nvPr>
        </p:nvSpPr>
        <p:spPr>
          <a:xfrm>
            <a:off x="3736006" y="1043389"/>
            <a:ext cx="5044520" cy="5605986"/>
          </a:xfrm>
        </p:spPr>
        <p:txBody>
          <a:bodyPr>
            <a:normAutofit fontScale="85000" lnSpcReduction="20000"/>
          </a:bodyPr>
          <a:lstStyle/>
          <a:p>
            <a:pPr marL="0" indent="0">
              <a:lnSpc>
                <a:spcPct val="120000"/>
              </a:lnSpc>
              <a:buNone/>
            </a:pPr>
            <a:r>
              <a:rPr lang="en-US" sz="1900" b="1" i="0" u="none" strike="noStrike" baseline="0" dirty="0"/>
              <a:t>A </a:t>
            </a:r>
            <a:r>
              <a:rPr lang="en-US" sz="1900" b="1" dirty="0"/>
              <a:t>57</a:t>
            </a:r>
            <a:r>
              <a:rPr lang="en-US" sz="1900" b="1" i="0" u="none" strike="noStrike" baseline="0" dirty="0"/>
              <a:t>-year-old high school French teacher undergoes her initial cancer CT chest screening and is found to have a left upper lobe cavitary lesion. </a:t>
            </a:r>
          </a:p>
          <a:p>
            <a:pPr marL="0" indent="0">
              <a:buNone/>
            </a:pPr>
            <a:r>
              <a:rPr lang="en-US" sz="1600" dirty="0"/>
              <a:t>History:</a:t>
            </a:r>
          </a:p>
          <a:p>
            <a:r>
              <a:rPr lang="en-US" sz="1600" dirty="0"/>
              <a:t>50 pack-year smoking</a:t>
            </a:r>
          </a:p>
          <a:p>
            <a:r>
              <a:rPr lang="en-US" sz="1600" dirty="0"/>
              <a:t>Travel outside of the U.S. to vacation in France for two weeks, 10 years ago</a:t>
            </a:r>
          </a:p>
          <a:p>
            <a:r>
              <a:rPr lang="en-US" sz="1600" dirty="0"/>
              <a:t>10 pounds involuntary weight loss </a:t>
            </a:r>
          </a:p>
          <a:p>
            <a:r>
              <a:rPr lang="en-US" sz="1600" dirty="0"/>
              <a:t>Respiratory symptoms – chronic morning cough</a:t>
            </a:r>
          </a:p>
          <a:p>
            <a:r>
              <a:rPr lang="en-US" sz="1600" dirty="0"/>
              <a:t>Past TB skin test negative</a:t>
            </a:r>
          </a:p>
          <a:p>
            <a:r>
              <a:rPr lang="en-US" sz="1600" dirty="0"/>
              <a:t>Recent TB blood test, IGRA, negative</a:t>
            </a:r>
          </a:p>
          <a:p>
            <a:pPr marL="0" indent="0">
              <a:buNone/>
            </a:pPr>
            <a:r>
              <a:rPr lang="en-US" sz="1600" dirty="0"/>
              <a:t>Hospital Admission</a:t>
            </a:r>
            <a:r>
              <a:rPr lang="en-US" sz="1600" dirty="0">
                <a:latin typeface="AAAAAC+Helvetica"/>
              </a:rPr>
              <a:t>:</a:t>
            </a:r>
          </a:p>
          <a:p>
            <a:r>
              <a:rPr lang="en-US" sz="1600" dirty="0"/>
              <a:t>Placed on respiratory isolation</a:t>
            </a:r>
          </a:p>
          <a:p>
            <a:r>
              <a:rPr lang="en-US" sz="1600" dirty="0"/>
              <a:t>Upon admission 1</a:t>
            </a:r>
            <a:r>
              <a:rPr lang="en-US" sz="1600" baseline="30000" dirty="0"/>
              <a:t>st</a:t>
            </a:r>
            <a:r>
              <a:rPr lang="en-US" sz="1600" dirty="0"/>
              <a:t> sputum specimen was obtained, and a 2</a:t>
            </a:r>
            <a:r>
              <a:rPr lang="en-US" sz="1600" baseline="30000" dirty="0"/>
              <a:t>nd</a:t>
            </a:r>
            <a:r>
              <a:rPr lang="en-US" sz="1600" dirty="0"/>
              <a:t> sputum specimen was obtained the next morning; AFB, culture, and NAATs ordered</a:t>
            </a:r>
          </a:p>
          <a:p>
            <a:r>
              <a:rPr lang="en-US" sz="1600" dirty="0"/>
              <a:t>By evening day 2 in the hospital, both specimens are AFB and NAAT negative</a:t>
            </a:r>
            <a:endParaRPr lang="en-US" sz="1100" dirty="0"/>
          </a:p>
          <a:p>
            <a:pPr marL="0" indent="0">
              <a:buNone/>
            </a:pPr>
            <a:r>
              <a:rPr lang="en-US" sz="1600" b="1" dirty="0"/>
              <a:t>Question:</a:t>
            </a:r>
          </a:p>
          <a:p>
            <a:pPr marL="0" indent="0">
              <a:lnSpc>
                <a:spcPct val="120000"/>
              </a:lnSpc>
              <a:spcBef>
                <a:spcPts val="0"/>
              </a:spcBef>
              <a:buNone/>
            </a:pPr>
            <a:r>
              <a:rPr lang="en-US" sz="1600" b="1" dirty="0"/>
              <a:t>Can this patient be safely removed from  respiratory isolation </a:t>
            </a:r>
          </a:p>
          <a:p>
            <a:pPr marL="0" indent="0">
              <a:lnSpc>
                <a:spcPct val="120000"/>
              </a:lnSpc>
              <a:spcBef>
                <a:spcPts val="0"/>
              </a:spcBef>
              <a:buNone/>
            </a:pPr>
            <a:r>
              <a:rPr lang="en-US" sz="1600" b="1" dirty="0"/>
              <a:t>on the evening of hospital day 2?</a:t>
            </a:r>
          </a:p>
          <a:p>
            <a:pPr>
              <a:lnSpc>
                <a:spcPct val="120000"/>
              </a:lnSpc>
            </a:pPr>
            <a:endParaRPr lang="en-US" sz="900" dirty="0">
              <a:latin typeface="AAAAAC+Helvetica"/>
            </a:endParaRPr>
          </a:p>
          <a:p>
            <a:pPr marL="0" indent="0">
              <a:buNone/>
            </a:pPr>
            <a:endParaRPr lang="en-US" sz="900" dirty="0">
              <a:latin typeface="AAAAAC+Helvetica"/>
            </a:endParaRPr>
          </a:p>
          <a:p>
            <a:endParaRPr lang="en-US" sz="900" dirty="0">
              <a:latin typeface="AAAAAC+Helvetica"/>
            </a:endParaRPr>
          </a:p>
          <a:p>
            <a:endParaRPr lang="en-US" sz="900" dirty="0"/>
          </a:p>
        </p:txBody>
      </p:sp>
      <p:sp>
        <p:nvSpPr>
          <p:cNvPr id="4" name="Slide Number Placeholder 3">
            <a:extLst>
              <a:ext uri="{FF2B5EF4-FFF2-40B4-BE49-F238E27FC236}">
                <a16:creationId xmlns:a16="http://schemas.microsoft.com/office/drawing/2014/main" id="{C5E8D371-A05A-46FF-B28D-20CF82726A8E}"/>
              </a:ext>
            </a:extLst>
          </p:cNvPr>
          <p:cNvSpPr>
            <a:spLocks noGrp="1"/>
          </p:cNvSpPr>
          <p:nvPr>
            <p:ph type="sldNum" sz="quarter" idx="12"/>
          </p:nvPr>
        </p:nvSpPr>
        <p:spPr>
          <a:xfrm>
            <a:off x="219456" y="6356350"/>
            <a:ext cx="514350" cy="365125"/>
          </a:xfrm>
        </p:spPr>
        <p:txBody>
          <a:bodyPr>
            <a:normAutofit/>
          </a:bodyPr>
          <a:lstStyle/>
          <a:p>
            <a:pPr>
              <a:spcAft>
                <a:spcPts val="600"/>
              </a:spcAft>
            </a:pPr>
            <a:fld id="{A0EC8638-D38E-4C5B-8C11-DA859CF37C29}" type="slidenum">
              <a:rPr lang="en-US" sz="1000">
                <a:solidFill>
                  <a:srgbClr val="595959"/>
                </a:solidFill>
              </a:rPr>
              <a:pPr>
                <a:spcAft>
                  <a:spcPts val="600"/>
                </a:spcAft>
              </a:pPr>
              <a:t>9</a:t>
            </a:fld>
            <a:endParaRPr lang="en-US" sz="1000" dirty="0">
              <a:solidFill>
                <a:srgbClr val="595959"/>
              </a:solidFill>
            </a:endParaRPr>
          </a:p>
        </p:txBody>
      </p:sp>
      <p:sp>
        <p:nvSpPr>
          <p:cNvPr id="11" name="Rectangle 10">
            <a:extLst>
              <a:ext uri="{FF2B5EF4-FFF2-40B4-BE49-F238E27FC236}">
                <a16:creationId xmlns:a16="http://schemas.microsoft.com/office/drawing/2014/main" id="{8E20FA99-AAAC-4AF3-9FAE-707420324F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ounded Rectangle 9">
            <a:extLst>
              <a:ext uri="{FF2B5EF4-FFF2-40B4-BE49-F238E27FC236}">
                <a16:creationId xmlns:a16="http://schemas.microsoft.com/office/drawing/2014/main" id="{9573BE85-6043-4C3A-A7DD-483A0A5FB7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474" y="559407"/>
            <a:ext cx="275005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8" name="Graphic 7" descr="Test tubes with solid fill">
            <a:extLst>
              <a:ext uri="{FF2B5EF4-FFF2-40B4-BE49-F238E27FC236}">
                <a16:creationId xmlns:a16="http://schemas.microsoft.com/office/drawing/2014/main" id="{BF6D1096-C953-462A-8F6D-330920884F3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1023" y="2329783"/>
            <a:ext cx="2334960" cy="2334960"/>
          </a:xfrm>
          <a:prstGeom prst="rect">
            <a:avLst/>
          </a:prstGeom>
          <a:effectLst/>
        </p:spPr>
      </p:pic>
    </p:spTree>
    <p:extLst>
      <p:ext uri="{BB962C8B-B14F-4D97-AF65-F5344CB8AC3E}">
        <p14:creationId xmlns:p14="http://schemas.microsoft.com/office/powerpoint/2010/main" val="3027780008"/>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HHSDO_SlideMaster_Standard_DRAFT_101719_V7" id="{CC259206-DCF0-4050-B2C8-33C44D1E2D4B}" vid="{B6813DF6-DE62-4C80-AC46-4236E8C987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7E7FF62DF8FC45B79D8BB3E4EB3A9D" ma:contentTypeVersion="7" ma:contentTypeDescription="Create a new document." ma:contentTypeScope="" ma:versionID="d1728d2a83d1d83e059a503941dcb6cb">
  <xsd:schema xmlns:xsd="http://www.w3.org/2001/XMLSchema" xmlns:xs="http://www.w3.org/2001/XMLSchema" xmlns:p="http://schemas.microsoft.com/office/2006/metadata/properties" xmlns:ns1="http://schemas.microsoft.com/sharepoint/v3" xmlns:ns2="c402da09-51cb-4026-a8ad-ea7884ee7c90" xmlns:ns3="84342705-6656-4808-9c87-429ddced34aa" targetNamespace="http://schemas.microsoft.com/office/2006/metadata/properties" ma:root="true" ma:fieldsID="445187521c93f4f124112c255fbae20c" ns1:_="" ns2:_="" ns3:_="">
    <xsd:import namespace="http://schemas.microsoft.com/sharepoint/v3"/>
    <xsd:import namespace="c402da09-51cb-4026-a8ad-ea7884ee7c90"/>
    <xsd:import namespace="84342705-6656-4808-9c87-429ddced34aa"/>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402da09-51cb-4026-a8ad-ea7884ee7c90" elementFormDefault="qualified">
    <xsd:import namespace="http://schemas.microsoft.com/office/2006/documentManagement/types"/>
    <xsd:import namespace="http://schemas.microsoft.com/office/infopath/2007/PartnerControls"/>
    <xsd:element name="MediaServiceMetadata" ma:index="6" nillable="true" ma:displayName="MediaServiceMetadata" ma:hidden="true" ma:internalName="MediaServiceMetadata" ma:readOnly="true">
      <xsd:simpleType>
        <xsd:restriction base="dms:Note"/>
      </xsd:simpleType>
    </xsd:element>
    <xsd:element name="MediaServiceFastMetadata" ma:index="7"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4342705-6656-4808-9c87-429ddced34aa"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DC4A72C-DFE1-4637-8873-3513552CBE67}">
  <ds:schemaRefs>
    <ds:schemaRef ds:uri="http://schemas.microsoft.com/sharepoint/v3/contenttype/forms"/>
  </ds:schemaRefs>
</ds:datastoreItem>
</file>

<file path=customXml/itemProps2.xml><?xml version="1.0" encoding="utf-8"?>
<ds:datastoreItem xmlns:ds="http://schemas.openxmlformats.org/officeDocument/2006/customXml" ds:itemID="{BF105A05-754E-4DC1-9DAC-F928C15E2B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402da09-51cb-4026-a8ad-ea7884ee7c90"/>
    <ds:schemaRef ds:uri="84342705-6656-4808-9c87-429ddced34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B4310E-9407-4D5A-A220-9165B93A9EE7}">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DHHS_SlideMaster_Standard_102419</Template>
  <TotalTime>701</TotalTime>
  <Words>1510</Words>
  <Application>Microsoft Office PowerPoint</Application>
  <PresentationFormat>On-screen Show (4:3)</PresentationFormat>
  <Paragraphs>146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AAAAAC+Helvetica</vt:lpstr>
      <vt:lpstr>Arial</vt:lpstr>
      <vt:lpstr>Calibri</vt:lpstr>
      <vt:lpstr>Office Theme</vt:lpstr>
      <vt:lpstr>Division of Public and Behavioral Health</vt:lpstr>
      <vt:lpstr>Preface</vt:lpstr>
      <vt:lpstr>Definition of a NAAT</vt:lpstr>
      <vt:lpstr>Goals of NAATs in MTB Detection</vt:lpstr>
      <vt:lpstr>When to order NAATs</vt:lpstr>
      <vt:lpstr>Interpretation of NAAT MTB Results</vt:lpstr>
      <vt:lpstr>Case Scenario 1 (Answers are provided in the following slide.)</vt:lpstr>
      <vt:lpstr>Scenario 1 Answers</vt:lpstr>
      <vt:lpstr>Case Scenario 2</vt:lpstr>
      <vt:lpstr>Scenario 2 Answer</vt:lpstr>
      <vt:lpstr>Case Scenario 3 </vt:lpstr>
      <vt:lpstr>Scenario 3 Answer</vt:lpstr>
      <vt:lpstr>For 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McElhany</dc:creator>
  <cp:lastModifiedBy>Susan McElhany</cp:lastModifiedBy>
  <cp:revision>27</cp:revision>
  <dcterms:created xsi:type="dcterms:W3CDTF">2022-05-13T18:41:13Z</dcterms:created>
  <dcterms:modified xsi:type="dcterms:W3CDTF">2022-07-08T20:02:18Z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0x0101002E7E7FF62DF8FC45B79D8BB3E4EB3A9D</vt:lpwstr>
  </property>
</Properties>
</file>